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91" r:id="rId2"/>
    <p:sldId id="281" r:id="rId3"/>
    <p:sldId id="290" r:id="rId4"/>
    <p:sldId id="282" r:id="rId5"/>
    <p:sldId id="283" r:id="rId6"/>
    <p:sldId id="284" r:id="rId7"/>
    <p:sldId id="293" r:id="rId8"/>
    <p:sldId id="292" r:id="rId9"/>
    <p:sldId id="294" r:id="rId10"/>
    <p:sldId id="295" r:id="rId11"/>
    <p:sldId id="257" r:id="rId12"/>
    <p:sldId id="288" r:id="rId13"/>
    <p:sldId id="258" r:id="rId14"/>
    <p:sldId id="272" r:id="rId15"/>
    <p:sldId id="259" r:id="rId16"/>
    <p:sldId id="270" r:id="rId17"/>
    <p:sldId id="271" r:id="rId18"/>
    <p:sldId id="298" r:id="rId19"/>
    <p:sldId id="296" r:id="rId20"/>
    <p:sldId id="265" r:id="rId21"/>
    <p:sldId id="286" r:id="rId22"/>
    <p:sldId id="266" r:id="rId23"/>
    <p:sldId id="267" r:id="rId24"/>
    <p:sldId id="303" r:id="rId25"/>
    <p:sldId id="302" r:id="rId26"/>
    <p:sldId id="304" r:id="rId27"/>
    <p:sldId id="273" r:id="rId28"/>
    <p:sldId id="274" r:id="rId29"/>
    <p:sldId id="299" r:id="rId30"/>
    <p:sldId id="300" r:id="rId31"/>
    <p:sldId id="26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3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F11CFA-57FC-47C4-9AEE-0F0E16A23493}" type="datetimeFigureOut">
              <a:rPr lang="en-US" smtClean="0"/>
              <a:pPr/>
              <a:t>8/31/2011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4F1CDF-3DD3-486E-95ED-1A7BE739E212}"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8/31/2011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8/31/2011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8/31/2011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8/31/2011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F9D8F-B025-49F9-ACC9-EEF78F9FF1EC}" type="datetimeFigureOut">
              <a:rPr lang="en-US" smtClean="0"/>
              <a:pPr/>
              <a:t>8/31/2011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CF9D8F-B025-49F9-ACC9-EEF78F9FF1EC}" type="datetimeFigureOut">
              <a:rPr lang="en-US" smtClean="0"/>
              <a:pPr/>
              <a:t>8/31/2011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CF9D8F-B025-49F9-ACC9-EEF78F9FF1EC}" type="datetimeFigureOut">
              <a:rPr lang="en-US" smtClean="0"/>
              <a:pPr/>
              <a:t>8/31/2011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CF9D8F-B025-49F9-ACC9-EEF78F9FF1EC}" type="datetimeFigureOut">
              <a:rPr lang="en-US" smtClean="0"/>
              <a:pPr/>
              <a:t>8/31/2011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F9D8F-B025-49F9-ACC9-EEF78F9FF1EC}" type="datetimeFigureOut">
              <a:rPr lang="en-US" smtClean="0"/>
              <a:pPr/>
              <a:t>8/31/2011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F9D8F-B025-49F9-ACC9-EEF78F9FF1EC}" type="datetimeFigureOut">
              <a:rPr lang="en-US" smtClean="0"/>
              <a:pPr/>
              <a:t>8/31/2011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F9D8F-B025-49F9-ACC9-EEF78F9FF1EC}" type="datetimeFigureOut">
              <a:rPr lang="en-US" smtClean="0"/>
              <a:pPr/>
              <a:t>8/31/2011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F9D8F-B025-49F9-ACC9-EEF78F9FF1EC}" type="datetimeFigureOut">
              <a:rPr lang="en-US" smtClean="0"/>
              <a:pPr/>
              <a:t>8/31/2011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0349F-9986-4A80-A15F-95D8DFE18CE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0"/>
            <a:ext cx="9144000" cy="1196975"/>
          </a:xfrm>
          <a:solidFill>
            <a:srgbClr val="0F3295"/>
          </a:solidFill>
        </p:spPr>
        <p:txBody>
          <a:bodyPr/>
          <a:lstStyle/>
          <a:p>
            <a:r>
              <a:rPr lang="en-GB" dirty="0" smtClean="0">
                <a:solidFill>
                  <a:schemeClr val="bg1"/>
                </a:solidFill>
              </a:rPr>
              <a:t>How useful are </a:t>
            </a:r>
            <a:r>
              <a:rPr lang="en-GB" dirty="0" err="1" smtClean="0">
                <a:solidFill>
                  <a:schemeClr val="bg1"/>
                </a:solidFill>
              </a:rPr>
              <a:t>microclasses</a:t>
            </a:r>
            <a:r>
              <a:rPr lang="en-GB" dirty="0" smtClean="0">
                <a:solidFill>
                  <a:schemeClr val="bg1"/>
                </a:solidFill>
              </a:rPr>
              <a:t>?</a:t>
            </a:r>
            <a:endParaRPr lang="en-GB" dirty="0" smtClean="0">
              <a:solidFill>
                <a:schemeClr val="bg1"/>
              </a:solidFill>
            </a:endParaRPr>
          </a:p>
        </p:txBody>
      </p:sp>
      <p:sp>
        <p:nvSpPr>
          <p:cNvPr id="6147" name="Subtitle 2"/>
          <p:cNvSpPr>
            <a:spLocks noGrp="1"/>
          </p:cNvSpPr>
          <p:nvPr>
            <p:ph type="subTitle" idx="1"/>
          </p:nvPr>
        </p:nvSpPr>
        <p:spPr>
          <a:xfrm>
            <a:off x="0" y="1214422"/>
            <a:ext cx="9144000" cy="5643578"/>
          </a:xfrm>
        </p:spPr>
        <p:txBody>
          <a:bodyPr>
            <a:normAutofit/>
          </a:bodyPr>
          <a:lstStyle/>
          <a:p>
            <a:pPr marL="180975" lvl="1" algn="l">
              <a:defRPr/>
            </a:pPr>
            <a:r>
              <a:rPr lang="en-GB" dirty="0" smtClean="0">
                <a:solidFill>
                  <a:schemeClr val="tx2"/>
                </a:solidFill>
              </a:rPr>
              <a:t>An analysis of detailed parental occupational differences and their effects on filial school attainment in Britain</a:t>
            </a:r>
            <a:endParaRPr lang="en-GB" dirty="0" smtClean="0"/>
          </a:p>
          <a:p>
            <a:endParaRPr lang="en-GB" dirty="0" smtClean="0">
              <a:solidFill>
                <a:schemeClr val="tx2"/>
              </a:solidFill>
            </a:endParaRPr>
          </a:p>
          <a:p>
            <a:endParaRPr lang="en-GB" dirty="0" smtClean="0">
              <a:solidFill>
                <a:schemeClr val="tx2"/>
              </a:solidFill>
            </a:endParaRPr>
          </a:p>
          <a:p>
            <a:r>
              <a:rPr lang="en-GB" sz="2800" dirty="0" smtClean="0">
                <a:solidFill>
                  <a:schemeClr val="tx2"/>
                </a:solidFill>
              </a:rPr>
              <a:t>Professor Vernon Gayle &amp; Dr Paul Lambert</a:t>
            </a:r>
          </a:p>
          <a:p>
            <a:r>
              <a:rPr lang="en-GB" sz="2800" dirty="0" smtClean="0">
                <a:solidFill>
                  <a:schemeClr val="tx2"/>
                </a:solidFill>
              </a:rPr>
              <a:t>University of Stirling </a:t>
            </a:r>
          </a:p>
          <a:p>
            <a:endParaRPr lang="en-GB" dirty="0" smtClean="0">
              <a:solidFill>
                <a:schemeClr val="tx2"/>
              </a:solidFill>
            </a:endParaRPr>
          </a:p>
          <a:p>
            <a:endParaRPr lang="en-GB" dirty="0" smtClean="0">
              <a:solidFill>
                <a:schemeClr val="tx2"/>
              </a:solidFill>
            </a:endParaRPr>
          </a:p>
          <a:p>
            <a:r>
              <a:rPr lang="en-GB" sz="2800" dirty="0" smtClean="0">
                <a:solidFill>
                  <a:schemeClr val="tx2"/>
                </a:solidFill>
              </a:rPr>
              <a:t>Modelling Patterns of Social Stratification</a:t>
            </a:r>
          </a:p>
          <a:p>
            <a:r>
              <a:rPr lang="en-GB" sz="2000" dirty="0" smtClean="0">
                <a:solidFill>
                  <a:schemeClr val="tx2"/>
                </a:solidFill>
              </a:rPr>
              <a:t>ESRC NCRM Lancaster-Warwick-Stirling Node Sociology Strand Research Meeting</a:t>
            </a:r>
          </a:p>
          <a:p>
            <a:r>
              <a:rPr lang="en-GB" sz="2000" dirty="0" smtClean="0">
                <a:solidFill>
                  <a:schemeClr val="tx2"/>
                </a:solidFill>
              </a:rPr>
              <a:t>August </a:t>
            </a:r>
            <a:r>
              <a:rPr lang="en-GB" sz="2000" dirty="0" smtClean="0">
                <a:solidFill>
                  <a:schemeClr val="tx2"/>
                </a:solidFill>
              </a:rPr>
              <a:t>31</a:t>
            </a:r>
            <a:r>
              <a:rPr lang="en-GB" sz="2000" baseline="30000" dirty="0" smtClean="0">
                <a:solidFill>
                  <a:schemeClr val="tx2"/>
                </a:solidFill>
              </a:rPr>
              <a:t>st</a:t>
            </a:r>
            <a:r>
              <a:rPr lang="en-GB" sz="2000" dirty="0" smtClean="0">
                <a:solidFill>
                  <a:schemeClr val="tx2"/>
                </a:solidFill>
              </a:rPr>
              <a:t> 2011 – 2</a:t>
            </a:r>
            <a:r>
              <a:rPr lang="en-GB" sz="2000" baseline="30000" dirty="0" smtClean="0">
                <a:solidFill>
                  <a:schemeClr val="tx2"/>
                </a:solidFill>
              </a:rPr>
              <a:t>nd</a:t>
            </a:r>
            <a:r>
              <a:rPr lang="en-GB" sz="2000" dirty="0" smtClean="0">
                <a:solidFill>
                  <a:schemeClr val="tx2"/>
                </a:solidFill>
              </a:rPr>
              <a:t> September 2011, University of Stirling</a:t>
            </a:r>
          </a:p>
          <a:p>
            <a:endParaRPr lang="en-GB" sz="2800" dirty="0" smtClean="0">
              <a:solidFill>
                <a:schemeClr val="tx2"/>
              </a:solidFill>
            </a:endParaRPr>
          </a:p>
          <a:p>
            <a:endParaRPr lang="en-GB" sz="2800"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rgbClr val="0F3295"/>
              </a:solidFill>
            </a:endParaRPr>
          </a:p>
        </p:txBody>
      </p:sp>
      <p:sp>
        <p:nvSpPr>
          <p:cNvPr id="5" name="Slide Number Placeholder 4"/>
          <p:cNvSpPr>
            <a:spLocks noGrp="1"/>
          </p:cNvSpPr>
          <p:nvPr>
            <p:ph type="sldNum" sz="quarter" idx="12"/>
          </p:nvPr>
        </p:nvSpPr>
        <p:spPr/>
        <p:txBody>
          <a:bodyPr/>
          <a:lstStyle/>
          <a:p>
            <a:pPr>
              <a:defRPr/>
            </a:pPr>
            <a:fld id="{FB1E107E-7BDC-4B30-B6D1-EA13FC1D9F00}" type="slidenum">
              <a:rPr lang="en-GB"/>
              <a:pPr>
                <a:defRPr/>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normAutofit fontScale="90000"/>
          </a:bodyPr>
          <a:lstStyle/>
          <a:p>
            <a:pPr eaLnBrk="1" hangingPunct="1"/>
            <a:r>
              <a:rPr lang="en-GB" dirty="0" smtClean="0">
                <a:solidFill>
                  <a:schemeClr val="bg1"/>
                </a:solidFill>
              </a:rPr>
              <a:t>Youth Cohort Study of England and Wales</a:t>
            </a:r>
            <a:endParaRPr lang="en-GB" dirty="0" smtClean="0">
              <a:solidFill>
                <a:schemeClr val="bg1"/>
              </a:solidFill>
            </a:endParaRPr>
          </a:p>
        </p:txBody>
      </p:sp>
      <p:sp>
        <p:nvSpPr>
          <p:cNvPr id="6147" name="Subtitle 2"/>
          <p:cNvSpPr>
            <a:spLocks noGrp="1"/>
          </p:cNvSpPr>
          <p:nvPr>
            <p:ph type="subTitle" idx="1"/>
          </p:nvPr>
        </p:nvSpPr>
        <p:spPr>
          <a:xfrm>
            <a:off x="0" y="1357298"/>
            <a:ext cx="9144000" cy="5357812"/>
          </a:xfrm>
        </p:spPr>
        <p:txBody>
          <a:bodyPr/>
          <a:lstStyle/>
          <a:p>
            <a:pPr marL="361950" indent="-361950" algn="l">
              <a:lnSpc>
                <a:spcPct val="80000"/>
              </a:lnSpc>
              <a:buFont typeface="Arial" pitchFamily="34" charset="0"/>
              <a:buChar char="•"/>
            </a:pPr>
            <a:r>
              <a:rPr lang="en-GB" sz="1800" dirty="0" smtClean="0">
                <a:solidFill>
                  <a:schemeClr val="tx2"/>
                </a:solidFill>
              </a:rPr>
              <a:t>Major </a:t>
            </a:r>
            <a:r>
              <a:rPr lang="en-GB" sz="1800" dirty="0" smtClean="0">
                <a:solidFill>
                  <a:schemeClr val="tx2"/>
                </a:solidFill>
              </a:rPr>
              <a:t>Longitudinal Study began Mid-1980s</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Designed to monitor behaviour of young people as they reach the minimum school leaving age and either stay on in education of enter the labour market</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Experiences of Education (qualifications); Employment; Training; Aspirations; Family; Personal characteristic &amp; circumstances</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Nationally representative; Large sample size; Panel data (albeit short); Possible to compare cohorts (trends over time)</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Study contacts a sample from an academic year group (cohort) in the spring following completion of compulsory education</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The sample is designed to be representative of all Year 11 pupils in England &amp; Wales</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Sample are tracked for 3 (sometimes 4) waves (called Sweeps) of data </a:t>
            </a:r>
            <a:r>
              <a:rPr lang="en-GB" sz="1800" dirty="0" smtClean="0">
                <a:solidFill>
                  <a:schemeClr val="tx2"/>
                </a:solidFill>
              </a:rPr>
              <a:t>collection</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We concentrate on the cohorts attaining GCSEs (1990 - 1999)</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endParaRPr lang="en-GB" sz="1800" dirty="0" smtClean="0">
              <a:solidFill>
                <a:schemeClr val="tx2"/>
              </a:solidFill>
            </a:endParaRPr>
          </a:p>
          <a:p>
            <a:pPr marL="361950" indent="-361950"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0"/>
            <a:ext cx="9144000" cy="928688"/>
          </a:xfrm>
          <a:solidFill>
            <a:srgbClr val="0F3295"/>
          </a:solidFill>
        </p:spPr>
        <p:txBody>
          <a:bodyPr/>
          <a:lstStyle/>
          <a:p>
            <a:pPr algn="l" eaLnBrk="1" hangingPunct="1"/>
            <a:r>
              <a:rPr lang="en-GB" sz="4000" smtClean="0">
                <a:solidFill>
                  <a:schemeClr val="bg1"/>
                </a:solidFill>
              </a:rPr>
              <a:t>Parental Occupations and Filial Attainment</a:t>
            </a:r>
          </a:p>
        </p:txBody>
      </p:sp>
      <p:sp>
        <p:nvSpPr>
          <p:cNvPr id="3" name="Subtitle 2"/>
          <p:cNvSpPr>
            <a:spLocks noGrp="1"/>
          </p:cNvSpPr>
          <p:nvPr>
            <p:ph type="subTitle" idx="1"/>
          </p:nvPr>
        </p:nvSpPr>
        <p:spPr>
          <a:xfrm>
            <a:off x="0" y="928688"/>
            <a:ext cx="9144000" cy="5643562"/>
          </a:xfrm>
        </p:spPr>
        <p:txBody>
          <a:bodyPr rtlCol="0">
            <a:normAutofit fontScale="92500" lnSpcReduction="10000"/>
          </a:bodyPr>
          <a:lstStyle/>
          <a:p>
            <a:pPr marL="357188" indent="-357188" algn="l" eaLnBrk="1" fontAlgn="auto" hangingPunct="1">
              <a:spcAft>
                <a:spcPts val="0"/>
              </a:spcAft>
              <a:defRPr/>
            </a:pPr>
            <a:r>
              <a:rPr lang="en-GB" sz="2500" dirty="0" smtClean="0">
                <a:solidFill>
                  <a:srgbClr val="0F3295"/>
                </a:solidFill>
              </a:rPr>
              <a:t>Extended analyses of the Youth Cohort Study of England and Wales</a:t>
            </a:r>
          </a:p>
          <a:p>
            <a:pPr marL="173038" indent="-173038" algn="l" eaLnBrk="1" fontAlgn="auto" hangingPunct="1">
              <a:lnSpc>
                <a:spcPct val="80000"/>
              </a:lnSpc>
              <a:spcAft>
                <a:spcPts val="0"/>
              </a:spcAft>
              <a:buFont typeface="Arial" pitchFamily="34" charset="0"/>
              <a:buChar char="•"/>
              <a:defRPr/>
            </a:pPr>
            <a:endParaRPr lang="en-GB" sz="24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Overall trend</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Increasing proportions getting </a:t>
            </a:r>
            <a:r>
              <a:rPr lang="en-GB" dirty="0" smtClean="0">
                <a:solidFill>
                  <a:schemeClr val="tx2"/>
                </a:solidFill>
              </a:rPr>
              <a:t>the benchmark 5+GCSEs </a:t>
            </a:r>
            <a:r>
              <a:rPr lang="en-GB" dirty="0" smtClean="0">
                <a:solidFill>
                  <a:schemeClr val="tx2"/>
                </a:solidFill>
              </a:rPr>
              <a:t>(A*-C)</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Increasing mean number of A*-C grade GCSEs</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Increasing mean GCSE points score</a:t>
            </a:r>
          </a:p>
          <a:p>
            <a:pPr marL="173038" lvl="1" indent="-173038" algn="l" eaLnBrk="1" fontAlgn="auto" hangingPunct="1">
              <a:lnSpc>
                <a:spcPct val="80000"/>
              </a:lnSpc>
              <a:spcAft>
                <a:spcPts val="0"/>
              </a:spcAft>
              <a:buFont typeface="Arial" pitchFamily="34" charset="0"/>
              <a:buChar char="•"/>
              <a:defRPr/>
            </a:pPr>
            <a:endParaRPr lang="en-GB" sz="20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Gender</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Female pupils outperforming male pupils</a:t>
            </a:r>
          </a:p>
          <a:p>
            <a:pPr marL="173038" lvl="1" indent="-173038" algn="l" eaLnBrk="1" fontAlgn="auto" hangingPunct="1">
              <a:lnSpc>
                <a:spcPct val="80000"/>
              </a:lnSpc>
              <a:spcAft>
                <a:spcPts val="0"/>
              </a:spcAft>
              <a:buFont typeface="Arial" pitchFamily="34" charset="0"/>
              <a:buChar char="•"/>
              <a:defRPr/>
            </a:pPr>
            <a:endParaRPr lang="en-GB" sz="20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Ethnicity</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Some groups doing better than white pupils (e.g. Indians)</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Other groups doing worse (e.g. blacks)</a:t>
            </a:r>
          </a:p>
          <a:p>
            <a:pPr marL="173038" indent="-173038" algn="l" eaLnBrk="1" fontAlgn="auto" hangingPunct="1">
              <a:lnSpc>
                <a:spcPct val="80000"/>
              </a:lnSpc>
              <a:spcAft>
                <a:spcPts val="0"/>
              </a:spcAft>
              <a:buFont typeface="Arial" pitchFamily="34" charset="0"/>
              <a:buChar char="•"/>
              <a:defRPr/>
            </a:pPr>
            <a:endParaRPr lang="en-GB" sz="24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Parental Occupation</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Observable gradient</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Lower levels of GCSE attainment from those pupils with less occupationally advantaged parents</a:t>
            </a: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a:solidFill>
                <a:srgbClr val="0F3295"/>
              </a:solidFill>
            </a:endParaRPr>
          </a:p>
        </p:txBody>
      </p:sp>
      <p:sp>
        <p:nvSpPr>
          <p:cNvPr id="5" name="Slide Number Placeholder 4"/>
          <p:cNvSpPr>
            <a:spLocks noGrp="1"/>
          </p:cNvSpPr>
          <p:nvPr>
            <p:ph type="sldNum" sz="quarter" idx="12"/>
          </p:nvPr>
        </p:nvSpPr>
        <p:spPr/>
        <p:txBody>
          <a:bodyPr/>
          <a:lstStyle/>
          <a:p>
            <a:pPr>
              <a:defRPr/>
            </a:pPr>
            <a:fld id="{87F23B27-0FF5-427D-9E8E-C43A3BBFB88E}" type="slidenum">
              <a:rPr lang="en-GB"/>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g_v2.emf"/>
          <p:cNvPicPr>
            <a:picLocks noChangeAspect="1"/>
          </p:cNvPicPr>
          <p:nvPr/>
        </p:nvPicPr>
        <p:blipFill>
          <a:blip r:embed="rId2" cstate="print"/>
          <a:stretch>
            <a:fillRect/>
          </a:stretch>
        </p:blipFill>
        <p:spPr>
          <a:xfrm>
            <a:off x="214282" y="636163"/>
            <a:ext cx="8501122" cy="6221837"/>
          </a:xfrm>
          <a:prstGeom prst="rect">
            <a:avLst/>
          </a:prstGeom>
        </p:spPr>
      </p:pic>
      <p:sp>
        <p:nvSpPr>
          <p:cNvPr id="4" name="TextBox 3"/>
          <p:cNvSpPr txBox="1"/>
          <p:nvPr/>
        </p:nvSpPr>
        <p:spPr>
          <a:xfrm>
            <a:off x="214282" y="0"/>
            <a:ext cx="8643966" cy="1107996"/>
          </a:xfrm>
          <a:prstGeom prst="rect">
            <a:avLst/>
          </a:prstGeom>
          <a:noFill/>
        </p:spPr>
        <p:txBody>
          <a:bodyPr wrap="square" rtlCol="0">
            <a:spAutoFit/>
          </a:bodyPr>
          <a:lstStyle/>
          <a:p>
            <a:pPr marL="0" lvl="2"/>
            <a:r>
              <a:rPr lang="en-GB" sz="2800" dirty="0" smtClean="0">
                <a:solidFill>
                  <a:schemeClr val="tx2"/>
                </a:solidFill>
              </a:rPr>
              <a:t>Sensitivity analysis of </a:t>
            </a:r>
            <a:r>
              <a:rPr lang="en-GB" sz="2800" dirty="0" smtClean="0">
                <a:solidFill>
                  <a:schemeClr val="tx2"/>
                </a:solidFill>
              </a:rPr>
              <a:t>10 </a:t>
            </a:r>
            <a:r>
              <a:rPr lang="en-GB" sz="2800" dirty="0" smtClean="0">
                <a:solidFill>
                  <a:schemeClr val="tx2"/>
                </a:solidFill>
              </a:rPr>
              <a:t>popular occupational measures</a:t>
            </a:r>
            <a:r>
              <a:rPr lang="en-GB" sz="2000" dirty="0" smtClean="0">
                <a:solidFill>
                  <a:schemeClr val="tx2"/>
                </a:solidFill>
              </a:rPr>
              <a:t> </a:t>
            </a:r>
            <a:endParaRPr lang="en-GB" sz="2000" dirty="0" smtClean="0">
              <a:solidFill>
                <a:schemeClr val="tx2"/>
              </a:solidFill>
            </a:endParaRPr>
          </a:p>
          <a:p>
            <a:pPr marL="0" lvl="2"/>
            <a:endParaRPr lang="en-GB" sz="2000" dirty="0" smtClean="0">
              <a:solidFill>
                <a:schemeClr val="tx2"/>
              </a:solidFill>
            </a:endParaRP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F2EB175-B638-49E8-8DAF-5A0F9B68EEEB}" type="slidenum">
              <a:rPr lang="en-GB"/>
              <a:pPr>
                <a:defRPr/>
              </a:pPr>
              <a:t>13</a:t>
            </a:fld>
            <a:endParaRPr lang="en-GB"/>
          </a:p>
        </p:txBody>
      </p:sp>
      <p:sp>
        <p:nvSpPr>
          <p:cNvPr id="10243" name="Rectangle 2"/>
          <p:cNvSpPr>
            <a:spLocks noGrp="1" noChangeArrowheads="1"/>
          </p:cNvSpPr>
          <p:nvPr>
            <p:ph type="title"/>
          </p:nvPr>
        </p:nvSpPr>
        <p:spPr>
          <a:xfrm>
            <a:off x="0" y="357188"/>
            <a:ext cx="9144000" cy="1143000"/>
          </a:xfrm>
        </p:spPr>
        <p:txBody>
          <a:bodyPr>
            <a:normAutofit fontScale="90000"/>
          </a:bodyPr>
          <a:lstStyle/>
          <a:p>
            <a:pPr algn="l" eaLnBrk="1" hangingPunct="1"/>
            <a:r>
              <a:rPr lang="en-GB" sz="2700" b="1" dirty="0" smtClean="0">
                <a:solidFill>
                  <a:schemeClr val="tx2"/>
                </a:solidFill>
              </a:rPr>
              <a:t>Exploring parental influences at occupational unit group (OUG) level</a:t>
            </a:r>
            <a:r>
              <a:rPr lang="en-GB" sz="2400" dirty="0" smtClean="0">
                <a:solidFill>
                  <a:schemeClr val="tx2"/>
                </a:solidFill>
              </a:rPr>
              <a:t/>
            </a:r>
            <a:br>
              <a:rPr lang="en-GB" sz="2400" dirty="0" smtClean="0">
                <a:solidFill>
                  <a:schemeClr val="tx2"/>
                </a:solidFill>
              </a:rPr>
            </a:br>
            <a:r>
              <a:rPr lang="en-GB" sz="2400" dirty="0" smtClean="0">
                <a:solidFill>
                  <a:schemeClr val="tx2"/>
                </a:solidFill>
              </a:rPr>
              <a:t/>
            </a:r>
            <a:br>
              <a:rPr lang="en-GB" sz="2400" dirty="0" smtClean="0">
                <a:solidFill>
                  <a:schemeClr val="tx2"/>
                </a:solidFill>
              </a:rPr>
            </a:br>
            <a:r>
              <a:rPr lang="en-GB" sz="2400" dirty="0" smtClean="0">
                <a:solidFill>
                  <a:schemeClr val="tx2"/>
                </a:solidFill>
              </a:rPr>
              <a:t/>
            </a:r>
            <a:br>
              <a:rPr lang="en-GB" sz="2400" dirty="0" smtClean="0">
                <a:solidFill>
                  <a:schemeClr val="tx2"/>
                </a:solidFill>
              </a:rPr>
            </a:br>
            <a:r>
              <a:rPr lang="en-GB" sz="2400" dirty="0" smtClean="0">
                <a:solidFill>
                  <a:schemeClr val="tx2"/>
                </a:solidFill>
              </a:rPr>
              <a:t/>
            </a:r>
            <a:br>
              <a:rPr lang="en-GB" sz="2400" dirty="0" smtClean="0">
                <a:solidFill>
                  <a:schemeClr val="tx2"/>
                </a:solidFill>
              </a:rPr>
            </a:br>
            <a:r>
              <a:rPr lang="en-GB" sz="2000" i="1" dirty="0" smtClean="0">
                <a:solidFill>
                  <a:schemeClr val="tx2"/>
                </a:solidFill>
              </a:rPr>
              <a:t>National Statistics Socio-economic Classification (NS-SEC)</a:t>
            </a:r>
          </a:p>
        </p:txBody>
      </p:sp>
      <p:sp>
        <p:nvSpPr>
          <p:cNvPr id="10244" name="Rectangle 3"/>
          <p:cNvSpPr>
            <a:spLocks noGrp="1" noChangeArrowheads="1"/>
          </p:cNvSpPr>
          <p:nvPr>
            <p:ph type="body" idx="1"/>
          </p:nvPr>
        </p:nvSpPr>
        <p:spPr>
          <a:xfrm>
            <a:off x="0" y="1989138"/>
            <a:ext cx="9144000" cy="4525962"/>
          </a:xfrm>
        </p:spPr>
        <p:txBody>
          <a:bodyPr/>
          <a:lstStyle/>
          <a:p>
            <a:pPr eaLnBrk="1" hangingPunct="1">
              <a:lnSpc>
                <a:spcPct val="80000"/>
              </a:lnSpc>
              <a:buFontTx/>
              <a:buNone/>
            </a:pPr>
            <a:r>
              <a:rPr lang="en-GB" sz="1800" dirty="0" smtClean="0">
                <a:solidFill>
                  <a:schemeClr val="tx2"/>
                </a:solidFill>
              </a:rPr>
              <a:t>NS-SEC						         No. of SOC90 Occupations*</a:t>
            </a:r>
          </a:p>
          <a:p>
            <a:pPr eaLnBrk="1" hangingPunct="1">
              <a:lnSpc>
                <a:spcPct val="80000"/>
              </a:lnSpc>
              <a:buFontTx/>
              <a:buNone/>
            </a:pPr>
            <a:endParaRPr lang="en-GB" sz="1800" dirty="0" smtClean="0">
              <a:solidFill>
                <a:schemeClr val="tx2"/>
              </a:solidFill>
            </a:endParaRPr>
          </a:p>
          <a:p>
            <a:pPr eaLnBrk="1" hangingPunct="1">
              <a:lnSpc>
                <a:spcPct val="80000"/>
              </a:lnSpc>
              <a:buFontTx/>
              <a:buNone/>
            </a:pPr>
            <a:r>
              <a:rPr lang="en-GB" sz="1800" dirty="0" smtClean="0">
                <a:solidFill>
                  <a:schemeClr val="tx2"/>
                </a:solidFill>
              </a:rPr>
              <a:t>1.1 Large Employers and higher managers				10</a:t>
            </a:r>
          </a:p>
          <a:p>
            <a:pPr eaLnBrk="1" hangingPunct="1">
              <a:lnSpc>
                <a:spcPct val="80000"/>
              </a:lnSpc>
              <a:buFontTx/>
              <a:buNone/>
            </a:pPr>
            <a:r>
              <a:rPr lang="en-GB" sz="1800" dirty="0" smtClean="0">
                <a:solidFill>
                  <a:schemeClr val="tx2"/>
                </a:solidFill>
              </a:rPr>
              <a:t>1.2  Higher professional occupations					38</a:t>
            </a:r>
          </a:p>
          <a:p>
            <a:pPr eaLnBrk="1" hangingPunct="1">
              <a:lnSpc>
                <a:spcPct val="80000"/>
              </a:lnSpc>
              <a:buFontTx/>
              <a:buNone/>
            </a:pPr>
            <a:r>
              <a:rPr lang="en-GB" sz="1800" dirty="0" smtClean="0">
                <a:solidFill>
                  <a:schemeClr val="tx2"/>
                </a:solidFill>
              </a:rPr>
              <a:t>2 Lower managerial and professional occupations			78</a:t>
            </a:r>
          </a:p>
          <a:p>
            <a:pPr eaLnBrk="1" hangingPunct="1">
              <a:lnSpc>
                <a:spcPct val="80000"/>
              </a:lnSpc>
              <a:buFontTx/>
              <a:buNone/>
            </a:pPr>
            <a:r>
              <a:rPr lang="en-GB" sz="1800" dirty="0" smtClean="0">
                <a:solidFill>
                  <a:schemeClr val="tx2"/>
                </a:solidFill>
              </a:rPr>
              <a:t>3 Intermediate occupations						42</a:t>
            </a:r>
          </a:p>
          <a:p>
            <a:pPr eaLnBrk="1" hangingPunct="1">
              <a:lnSpc>
                <a:spcPct val="80000"/>
              </a:lnSpc>
              <a:buFontTx/>
              <a:buNone/>
            </a:pPr>
            <a:r>
              <a:rPr lang="en-GB" sz="1800" dirty="0" smtClean="0">
                <a:solidFill>
                  <a:schemeClr val="tx2"/>
                </a:solidFill>
              </a:rPr>
              <a:t>5 Lower supervisory and technical occupations				41</a:t>
            </a:r>
          </a:p>
          <a:p>
            <a:pPr eaLnBrk="1" hangingPunct="1">
              <a:lnSpc>
                <a:spcPct val="80000"/>
              </a:lnSpc>
              <a:buFontTx/>
              <a:buNone/>
            </a:pPr>
            <a:r>
              <a:rPr lang="en-GB" sz="1800" dirty="0" smtClean="0">
                <a:solidFill>
                  <a:schemeClr val="tx2"/>
                </a:solidFill>
              </a:rPr>
              <a:t>6 Semi-routine occupations						88</a:t>
            </a:r>
          </a:p>
          <a:p>
            <a:pPr eaLnBrk="1" hangingPunct="1">
              <a:lnSpc>
                <a:spcPct val="80000"/>
              </a:lnSpc>
              <a:buFontTx/>
              <a:buNone/>
            </a:pPr>
            <a:r>
              <a:rPr lang="en-GB" sz="1800" dirty="0" smtClean="0">
                <a:solidFill>
                  <a:schemeClr val="tx2"/>
                </a:solidFill>
              </a:rPr>
              <a:t>7 Routine occupations						74</a:t>
            </a:r>
          </a:p>
          <a:p>
            <a:pPr eaLnBrk="1" hangingPunct="1">
              <a:lnSpc>
                <a:spcPct val="80000"/>
              </a:lnSpc>
              <a:buFontTx/>
              <a:buNone/>
            </a:pPr>
            <a:endParaRPr lang="en-GB" sz="1800" dirty="0" smtClean="0">
              <a:solidFill>
                <a:schemeClr val="tx2"/>
              </a:solidFill>
            </a:endParaRPr>
          </a:p>
          <a:p>
            <a:pPr eaLnBrk="1" hangingPunct="1">
              <a:lnSpc>
                <a:spcPct val="80000"/>
              </a:lnSpc>
              <a:buFontTx/>
              <a:buNone/>
            </a:pPr>
            <a:r>
              <a:rPr lang="en-GB" sz="1800" dirty="0" smtClean="0">
                <a:solidFill>
                  <a:schemeClr val="tx2"/>
                </a:solidFill>
              </a:rPr>
              <a:t>Total							    	371</a:t>
            </a:r>
          </a:p>
          <a:p>
            <a:pPr eaLnBrk="1" hangingPunct="1">
              <a:lnSpc>
                <a:spcPct val="80000"/>
              </a:lnSpc>
              <a:buFontTx/>
              <a:buNone/>
            </a:pPr>
            <a:endParaRPr lang="en-GB" sz="1600" i="1" dirty="0" smtClean="0">
              <a:solidFill>
                <a:schemeClr val="tx2"/>
              </a:solidFill>
            </a:endParaRPr>
          </a:p>
          <a:p>
            <a:pPr eaLnBrk="1" hangingPunct="1">
              <a:lnSpc>
                <a:spcPct val="80000"/>
              </a:lnSpc>
              <a:buFontTx/>
              <a:buNone/>
            </a:pPr>
            <a:r>
              <a:rPr lang="en-GB" sz="1600" i="1" dirty="0" smtClean="0">
                <a:solidFill>
                  <a:schemeClr val="tx2"/>
                </a:solidFill>
              </a:rPr>
              <a:t>* Employees</a:t>
            </a:r>
          </a:p>
          <a:p>
            <a:pPr eaLnBrk="1" hangingPunct="1">
              <a:lnSpc>
                <a:spcPct val="80000"/>
              </a:lnSpc>
              <a:buFontTx/>
              <a:buNone/>
            </a:pPr>
            <a:endParaRPr lang="en-GB" sz="1600" i="1" dirty="0" smtClean="0">
              <a:solidFill>
                <a:schemeClr val="tx2"/>
              </a:solidFill>
            </a:endParaRPr>
          </a:p>
          <a:p>
            <a:pPr eaLnBrk="1" hangingPunct="1">
              <a:lnSpc>
                <a:spcPct val="80000"/>
              </a:lnSpc>
              <a:buFontTx/>
              <a:buNone/>
            </a:pPr>
            <a:endParaRPr lang="en-GB" sz="1600" i="1" dirty="0" smtClean="0">
              <a:solidFill>
                <a:schemeClr val="tx2"/>
              </a:solidFill>
            </a:endParaRPr>
          </a:p>
          <a:p>
            <a:pPr eaLnBrk="1" hangingPunct="1">
              <a:lnSpc>
                <a:spcPct val="80000"/>
              </a:lnSpc>
              <a:buFontTx/>
              <a:buNone/>
            </a:pPr>
            <a:r>
              <a:rPr lang="en-GB" sz="2000" i="1" dirty="0" smtClean="0">
                <a:solidFill>
                  <a:schemeClr val="tx2"/>
                </a:solidFill>
              </a:rPr>
              <a:t>Possible interesting variations within NS-SEC categories?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8B193588-E6A9-43C3-973E-52DE88F8CAF6}" type="slidenum">
              <a:rPr lang="en-GB"/>
              <a:pPr>
                <a:defRPr/>
              </a:pPr>
              <a:t>14</a:t>
            </a:fld>
            <a:endParaRPr lang="en-GB"/>
          </a:p>
        </p:txBody>
      </p:sp>
      <p:pic>
        <p:nvPicPr>
          <p:cNvPr id="36867" name="Picture 4"/>
          <p:cNvPicPr>
            <a:picLocks noChangeAspect="1" noChangeArrowheads="1"/>
          </p:cNvPicPr>
          <p:nvPr/>
        </p:nvPicPr>
        <p:blipFill>
          <a:blip r:embed="rId2" cstate="print"/>
          <a:srcRect/>
          <a:stretch>
            <a:fillRect/>
          </a:stretch>
        </p:blipFill>
        <p:spPr bwMode="auto">
          <a:xfrm>
            <a:off x="0" y="0"/>
            <a:ext cx="8604250" cy="6300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876617F-1865-4A77-99C3-2BDB0F079A54}" type="slidenum">
              <a:rPr lang="en-GB" smtClean="0"/>
              <a:pPr>
                <a:defRPr/>
              </a:pPr>
              <a:t>15</a:t>
            </a:fld>
            <a:endParaRPr lang="en-GB"/>
          </a:p>
        </p:txBody>
      </p:sp>
      <p:pic>
        <p:nvPicPr>
          <p:cNvPr id="11267" name="Picture 2"/>
          <p:cNvPicPr>
            <a:picLocks noChangeAspect="1" noChangeArrowheads="1"/>
          </p:cNvPicPr>
          <p:nvPr/>
        </p:nvPicPr>
        <p:blipFill>
          <a:blip r:embed="rId2" cstate="print"/>
          <a:srcRect/>
          <a:stretch>
            <a:fillRect/>
          </a:stretch>
        </p:blipFill>
        <p:spPr bwMode="auto">
          <a:xfrm>
            <a:off x="0" y="0"/>
            <a:ext cx="9144000" cy="6691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4" y="142852"/>
          <a:ext cx="9001156" cy="4274312"/>
        </p:xfrm>
        <a:graphic>
          <a:graphicData uri="http://schemas.openxmlformats.org/drawingml/2006/table">
            <a:tbl>
              <a:tblPr/>
              <a:tblGrid>
                <a:gridCol w="2364190"/>
                <a:gridCol w="2364190"/>
                <a:gridCol w="2136388"/>
                <a:gridCol w="2136388"/>
              </a:tblGrid>
              <a:tr h="316202">
                <a:tc>
                  <a:txBody>
                    <a:bodyPr/>
                    <a:lstStyle/>
                    <a:p>
                      <a:pPr>
                        <a:lnSpc>
                          <a:spcPct val="115000"/>
                        </a:lnSpc>
                        <a:spcAft>
                          <a:spcPts val="0"/>
                        </a:spcAft>
                      </a:pPr>
                      <a:endParaRPr lang="en-GB" sz="2000" dirty="0">
                        <a:solidFill>
                          <a:srgbClr val="000066"/>
                        </a:solidFill>
                        <a:latin typeface="Tahom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a:latin typeface="Calibri"/>
                          <a:ea typeface="Calibri"/>
                          <a:cs typeface="Times New Roman"/>
                        </a:rPr>
                        <a:t>SOC90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Male graduates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latin typeface="Calibri"/>
                          <a:ea typeface="Calibri"/>
                          <a:cs typeface="Times New Roman"/>
                        </a:rPr>
                        <a:t>Female graduates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a:txBody>
                    <a:bodyPr/>
                    <a:lstStyle/>
                    <a:p>
                      <a:pPr>
                        <a:lnSpc>
                          <a:spcPct val="115000"/>
                        </a:lnSpc>
                        <a:spcAft>
                          <a:spcPts val="0"/>
                        </a:spcAft>
                      </a:pPr>
                      <a:r>
                        <a:rPr lang="en-GB" sz="2000">
                          <a:solidFill>
                            <a:srgbClr val="000066"/>
                          </a:solidFill>
                          <a:latin typeface="Tahoma"/>
                          <a:ea typeface="Calibri"/>
                          <a:cs typeface="Times New Roman"/>
                        </a:rPr>
                        <a:t>NS-SEC</a:t>
                      </a: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rowSpan="3">
                  <a:txBody>
                    <a:bodyPr/>
                    <a:lstStyle/>
                    <a:p>
                      <a:pPr>
                        <a:lnSpc>
                          <a:spcPct val="115000"/>
                        </a:lnSpc>
                        <a:spcAft>
                          <a:spcPts val="0"/>
                        </a:spcAft>
                      </a:pPr>
                      <a:r>
                        <a:rPr lang="en-GB" sz="2000">
                          <a:solidFill>
                            <a:srgbClr val="000066"/>
                          </a:solidFill>
                          <a:latin typeface="Tahoma"/>
                          <a:ea typeface="Calibri"/>
                          <a:cs typeface="Times New Roman"/>
                        </a:rPr>
                        <a:t>1.2 Higher professional occupation</a:t>
                      </a: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a:latin typeface="Calibri"/>
                          <a:ea typeface="Calibri"/>
                          <a:cs typeface="Times New Roman"/>
                        </a:rPr>
                        <a:t>Medics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vMerge="1">
                  <a:txBody>
                    <a:bodyPr/>
                    <a:lstStyle/>
                    <a:p>
                      <a:endParaRPr lang="en-GB"/>
                    </a:p>
                  </a:txBody>
                  <a:tcPr/>
                </a:tc>
                <a:tc>
                  <a:txBody>
                    <a:bodyPr/>
                    <a:lstStyle/>
                    <a:p>
                      <a:pPr>
                        <a:lnSpc>
                          <a:spcPct val="115000"/>
                        </a:lnSpc>
                        <a:spcAft>
                          <a:spcPts val="0"/>
                        </a:spcAft>
                      </a:pPr>
                      <a:r>
                        <a:rPr lang="en-GB" sz="2000" b="1">
                          <a:latin typeface="Calibri"/>
                          <a:ea typeface="Calibri"/>
                          <a:cs typeface="Times New Roman"/>
                        </a:rPr>
                        <a:t>Solicitors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latin typeface="Calibri"/>
                          <a:ea typeface="Calibri"/>
                          <a:cs typeface="Times New Roman"/>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a:latin typeface="Calibri"/>
                          <a:ea typeface="Calibri"/>
                          <a:cs typeface="Times New Roman"/>
                        </a:rPr>
                        <a:t>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vMerge="1">
                  <a:txBody>
                    <a:bodyPr/>
                    <a:lstStyle/>
                    <a:p>
                      <a:endParaRPr lang="en-GB"/>
                    </a:p>
                  </a:txBody>
                  <a:tcPr/>
                </a:tc>
                <a:tc>
                  <a:txBody>
                    <a:bodyPr/>
                    <a:lstStyle/>
                    <a:p>
                      <a:pPr>
                        <a:lnSpc>
                          <a:spcPct val="115000"/>
                        </a:lnSpc>
                        <a:spcAft>
                          <a:spcPts val="0"/>
                        </a:spcAft>
                      </a:pPr>
                      <a:r>
                        <a:rPr lang="en-GB" sz="2000" dirty="0">
                          <a:latin typeface="Calibri"/>
                          <a:ea typeface="Calibri"/>
                          <a:cs typeface="Times New Roman"/>
                        </a:rPr>
                        <a:t>Other engineers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latin typeface="Calibri"/>
                          <a:ea typeface="Calibri"/>
                          <a:cs typeface="Times New Roman"/>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230">
                <a:tc rowSpan="3">
                  <a:txBody>
                    <a:bodyPr/>
                    <a:lstStyle/>
                    <a:p>
                      <a:pPr>
                        <a:lnSpc>
                          <a:spcPct val="115000"/>
                        </a:lnSpc>
                        <a:spcAft>
                          <a:spcPts val="0"/>
                        </a:spcAft>
                      </a:pPr>
                      <a:r>
                        <a:rPr lang="en-GB" sz="2000" dirty="0">
                          <a:solidFill>
                            <a:srgbClr val="000066"/>
                          </a:solidFill>
                          <a:latin typeface="Tahoma"/>
                          <a:ea typeface="Calibri"/>
                          <a:cs typeface="Times New Roman"/>
                        </a:rPr>
                        <a:t>2. Lower managerial and professional occupations</a:t>
                      </a:r>
                      <a:endParaRPr lang="en-GB"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a:latin typeface="Calibri"/>
                          <a:ea typeface="Calibri"/>
                          <a:cs typeface="Times New Roman"/>
                        </a:rPr>
                        <a:t>Teachers (secondary)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vMerge="1">
                  <a:txBody>
                    <a:bodyPr/>
                    <a:lstStyle/>
                    <a:p>
                      <a:endParaRPr lang="en-GB"/>
                    </a:p>
                  </a:txBody>
                  <a:tcPr/>
                </a:tc>
                <a:tc>
                  <a:txBody>
                    <a:bodyPr/>
                    <a:lstStyle/>
                    <a:p>
                      <a:pPr>
                        <a:lnSpc>
                          <a:spcPct val="115000"/>
                        </a:lnSpc>
                        <a:spcAft>
                          <a:spcPts val="0"/>
                        </a:spcAft>
                      </a:pPr>
                      <a:r>
                        <a:rPr lang="en-GB" sz="2000" b="1" dirty="0">
                          <a:latin typeface="Calibri"/>
                          <a:ea typeface="Calibri"/>
                          <a:cs typeface="Times New Roman"/>
                        </a:rPr>
                        <a:t>Works managers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latin typeface="Calibri"/>
                          <a:ea typeface="Calibri"/>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vMerge="1">
                  <a:txBody>
                    <a:bodyPr/>
                    <a:lstStyle/>
                    <a:p>
                      <a:endParaRPr lang="en-GB"/>
                    </a:p>
                  </a:txBody>
                  <a:tcPr/>
                </a:tc>
                <a:tc>
                  <a:txBody>
                    <a:bodyPr/>
                    <a:lstStyle/>
                    <a:p>
                      <a:pPr>
                        <a:lnSpc>
                          <a:spcPct val="115000"/>
                        </a:lnSpc>
                        <a:spcAft>
                          <a:spcPts val="0"/>
                        </a:spcAft>
                      </a:pPr>
                      <a:r>
                        <a:rPr lang="en-GB" sz="2000">
                          <a:latin typeface="Calibri"/>
                          <a:ea typeface="Calibri"/>
                          <a:cs typeface="Times New Roman"/>
                        </a:rPr>
                        <a:t>Publicans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166">
                <a:tc rowSpan="3">
                  <a:txBody>
                    <a:bodyPr/>
                    <a:lstStyle/>
                    <a:p>
                      <a:pPr>
                        <a:lnSpc>
                          <a:spcPct val="115000"/>
                        </a:lnSpc>
                        <a:spcAft>
                          <a:spcPts val="0"/>
                        </a:spcAft>
                      </a:pPr>
                      <a:r>
                        <a:rPr lang="en-GB" sz="2000">
                          <a:solidFill>
                            <a:srgbClr val="000066"/>
                          </a:solidFill>
                          <a:latin typeface="Tahoma"/>
                          <a:ea typeface="Calibri"/>
                          <a:cs typeface="Times New Roman"/>
                        </a:rPr>
                        <a:t>3. Intermediate occupations</a:t>
                      </a: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a:latin typeface="Calibri"/>
                          <a:ea typeface="Calibri"/>
                          <a:cs typeface="Times New Roman"/>
                        </a:rPr>
                        <a:t>Teachers (dance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vMerge="1">
                  <a:txBody>
                    <a:bodyPr/>
                    <a:lstStyle/>
                    <a:p>
                      <a:endParaRPr lang="en-GB"/>
                    </a:p>
                  </a:txBody>
                  <a:tcPr/>
                </a:tc>
                <a:tc>
                  <a:txBody>
                    <a:bodyPr/>
                    <a:lstStyle/>
                    <a:p>
                      <a:pPr>
                        <a:lnSpc>
                          <a:spcPct val="115000"/>
                        </a:lnSpc>
                        <a:spcAft>
                          <a:spcPts val="0"/>
                        </a:spcAft>
                      </a:pPr>
                      <a:r>
                        <a:rPr lang="en-GB" sz="2000" b="1" dirty="0">
                          <a:latin typeface="Calibri"/>
                          <a:ea typeface="Calibri"/>
                          <a:cs typeface="Times New Roman"/>
                        </a:rPr>
                        <a:t>Nursery </a:t>
                      </a:r>
                      <a:r>
                        <a:rPr lang="en-GB" sz="2000" b="1" dirty="0" smtClean="0">
                          <a:latin typeface="Calibri"/>
                          <a:ea typeface="Calibri"/>
                          <a:cs typeface="Times New Roman"/>
                        </a:rPr>
                        <a:t>nurses </a:t>
                      </a:r>
                      <a:r>
                        <a:rPr lang="en-GB" sz="2000" b="1" baseline="30000" dirty="0" smtClean="0">
                          <a:latin typeface="+mn-lt"/>
                          <a:ea typeface="Calibri"/>
                          <a:cs typeface="Times New Roman"/>
                        </a:rPr>
                        <a:t>a</a:t>
                      </a:r>
                      <a:endParaRPr lang="en-GB"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smtClean="0">
                          <a:latin typeface="Calibri"/>
                          <a:ea typeface="Calibri"/>
                          <a:cs typeface="Times New Roman"/>
                        </a:rPr>
                        <a:t>11%</a:t>
                      </a:r>
                      <a:endParaRPr lang="en-GB"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smtClean="0">
                          <a:latin typeface="Calibri"/>
                          <a:ea typeface="Calibri"/>
                          <a:cs typeface="Times New Roman"/>
                        </a:rPr>
                        <a:t>4%</a:t>
                      </a:r>
                      <a:endParaRPr lang="en-GB" sz="2000" b="1" baseline="30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02">
                <a:tc vMerge="1">
                  <a:txBody>
                    <a:bodyPr/>
                    <a:lstStyle/>
                    <a:p>
                      <a:endParaRPr lang="en-GB"/>
                    </a:p>
                  </a:txBody>
                  <a:tcPr/>
                </a:tc>
                <a:tc>
                  <a:txBody>
                    <a:bodyPr/>
                    <a:lstStyle/>
                    <a:p>
                      <a:pPr>
                        <a:lnSpc>
                          <a:spcPct val="115000"/>
                        </a:lnSpc>
                        <a:spcAft>
                          <a:spcPts val="0"/>
                        </a:spcAft>
                      </a:pPr>
                      <a:r>
                        <a:rPr lang="en-GB" sz="2000">
                          <a:latin typeface="Calibri"/>
                          <a:ea typeface="Calibri"/>
                          <a:cs typeface="Times New Roman"/>
                        </a:rPr>
                        <a:t>Auxiliary nurses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0" y="6550223"/>
            <a:ext cx="8572528" cy="307777"/>
          </a:xfrm>
          <a:prstGeom prst="rect">
            <a:avLst/>
          </a:prstGeom>
          <a:noFill/>
        </p:spPr>
        <p:txBody>
          <a:bodyPr wrap="square" rtlCol="0">
            <a:spAutoFit/>
          </a:bodyPr>
          <a:lstStyle/>
          <a:p>
            <a:r>
              <a:rPr lang="en-GB" sz="1400" dirty="0" smtClean="0"/>
              <a:t>McKnight and Elias (1998) 371 Database: Source UK Labour Force Survey 1994  </a:t>
            </a:r>
            <a:endParaRPr lang="en-GB" sz="1400" dirty="0"/>
          </a:p>
        </p:txBody>
      </p:sp>
      <p:sp>
        <p:nvSpPr>
          <p:cNvPr id="6" name="TextBox 5"/>
          <p:cNvSpPr txBox="1"/>
          <p:nvPr/>
        </p:nvSpPr>
        <p:spPr>
          <a:xfrm>
            <a:off x="0" y="4857760"/>
            <a:ext cx="8143932" cy="646331"/>
          </a:xfrm>
          <a:prstGeom prst="rect">
            <a:avLst/>
          </a:prstGeom>
          <a:noFill/>
        </p:spPr>
        <p:txBody>
          <a:bodyPr wrap="square" rtlCol="0">
            <a:spAutoFit/>
          </a:bodyPr>
          <a:lstStyle/>
          <a:p>
            <a:r>
              <a:rPr lang="en-GB" i="1" dirty="0" smtClean="0"/>
              <a:t>a. We suspect that the parental age profile might be consequential (e.g. younger mothers who are nurses are  increasingly more likely to graduates).</a:t>
            </a:r>
            <a:endParaRPr lang="en-GB"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3999" cy="6192895"/>
        </p:xfrm>
        <a:graphic>
          <a:graphicData uri="http://schemas.openxmlformats.org/drawingml/2006/table">
            <a:tbl>
              <a:tblPr/>
              <a:tblGrid>
                <a:gridCol w="1689175"/>
                <a:gridCol w="1811255"/>
                <a:gridCol w="1395247"/>
                <a:gridCol w="1576888"/>
                <a:gridCol w="1335717"/>
                <a:gridCol w="1335717"/>
              </a:tblGrid>
              <a:tr h="673448">
                <a:tc>
                  <a:txBody>
                    <a:bodyPr/>
                    <a:lstStyle/>
                    <a:p>
                      <a:pPr>
                        <a:lnSpc>
                          <a:spcPct val="115000"/>
                        </a:lnSpc>
                        <a:spcAft>
                          <a:spcPts val="0"/>
                        </a:spcAft>
                      </a:pPr>
                      <a:endParaRPr lang="en-GB" sz="2000" dirty="0">
                        <a:solidFill>
                          <a:srgbClr val="000066"/>
                        </a:solidFill>
                        <a:latin typeface="Tahom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a:latin typeface="Calibri"/>
                          <a:ea typeface="Calibri"/>
                          <a:cs typeface="Times New Roman"/>
                        </a:rPr>
                        <a:t>SOC90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GB" sz="2000" dirty="0">
                          <a:latin typeface="Calibri"/>
                          <a:ea typeface="Calibri"/>
                          <a:cs typeface="Times New Roman"/>
                        </a:rPr>
                        <a:t>Higher level technical </a:t>
                      </a:r>
                      <a:endParaRPr lang="en-GB" sz="2000" dirty="0" smtClean="0">
                        <a:latin typeface="Calibri"/>
                        <a:ea typeface="Calibri"/>
                        <a:cs typeface="Times New Roman"/>
                      </a:endParaRPr>
                    </a:p>
                    <a:p>
                      <a:pPr algn="ctr">
                        <a:lnSpc>
                          <a:spcPct val="115000"/>
                        </a:lnSpc>
                        <a:spcAft>
                          <a:spcPts val="0"/>
                        </a:spcAft>
                      </a:pPr>
                      <a:r>
                        <a:rPr lang="en-GB" sz="2000" dirty="0" smtClean="0">
                          <a:latin typeface="Calibri"/>
                          <a:ea typeface="Calibri"/>
                          <a:cs typeface="Times New Roman"/>
                        </a:rPr>
                        <a:t>(e.g. BTEC</a:t>
                      </a:r>
                      <a:r>
                        <a:rPr lang="en-GB" sz="2000"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lnSpc>
                          <a:spcPct val="115000"/>
                        </a:lnSpc>
                        <a:spcAft>
                          <a:spcPts val="0"/>
                        </a:spcAft>
                      </a:pPr>
                      <a:r>
                        <a:rPr lang="en-GB" sz="2000" dirty="0">
                          <a:solidFill>
                            <a:schemeClr val="tx2">
                              <a:lumMod val="60000"/>
                              <a:lumOff val="40000"/>
                            </a:schemeClr>
                          </a:solidFill>
                          <a:latin typeface="Calibri"/>
                          <a:ea typeface="Calibri"/>
                          <a:cs typeface="Times New Roman"/>
                        </a:rPr>
                        <a:t>No Qualifications </a:t>
                      </a:r>
                      <a:endParaRPr lang="en-GB" sz="2000" dirty="0" smtClean="0">
                        <a:solidFill>
                          <a:schemeClr val="tx2">
                            <a:lumMod val="60000"/>
                            <a:lumOff val="40000"/>
                          </a:schemeClr>
                        </a:solidFill>
                        <a:latin typeface="Calibri"/>
                        <a:ea typeface="Calibri"/>
                        <a:cs typeface="Times New Roman"/>
                      </a:endParaRPr>
                    </a:p>
                    <a:p>
                      <a:pPr algn="ctr">
                        <a:lnSpc>
                          <a:spcPct val="115000"/>
                        </a:lnSpc>
                        <a:spcAft>
                          <a:spcPts val="0"/>
                        </a:spcAft>
                      </a:pPr>
                      <a:r>
                        <a:rPr lang="en-GB" sz="2000" dirty="0" smtClean="0">
                          <a:solidFill>
                            <a:schemeClr val="tx2">
                              <a:lumMod val="60000"/>
                              <a:lumOff val="40000"/>
                            </a:schemeClr>
                          </a:solidFill>
                          <a:latin typeface="Calibri"/>
                          <a:ea typeface="Calibri"/>
                          <a:cs typeface="Times New Roman"/>
                        </a:rPr>
                        <a:t>(</a:t>
                      </a:r>
                      <a:r>
                        <a:rPr lang="en-GB" sz="2000" dirty="0">
                          <a:solidFill>
                            <a:schemeClr val="tx2">
                              <a:lumMod val="60000"/>
                              <a:lumOff val="40000"/>
                            </a:schemeClr>
                          </a:solidFill>
                          <a:latin typeface="Calibri"/>
                          <a:ea typeface="Calibri"/>
                          <a:cs typeface="Times New Roman"/>
                        </a:rPr>
                        <a:t>less than GCSE)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346905">
                <a:tc>
                  <a:txBody>
                    <a:bodyPr/>
                    <a:lstStyle/>
                    <a:p>
                      <a:pPr>
                        <a:lnSpc>
                          <a:spcPct val="115000"/>
                        </a:lnSpc>
                        <a:spcAft>
                          <a:spcPts val="0"/>
                        </a:spcAft>
                      </a:pPr>
                      <a:endParaRPr lang="en-GB" sz="2000">
                        <a:solidFill>
                          <a:srgbClr val="000066"/>
                        </a:solidFill>
                        <a:latin typeface="Tahom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Males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Females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Males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solidFill>
                            <a:schemeClr val="tx2">
                              <a:lumMod val="60000"/>
                              <a:lumOff val="40000"/>
                            </a:schemeClr>
                          </a:solidFill>
                          <a:latin typeface="Calibri"/>
                          <a:ea typeface="Calibri"/>
                          <a:cs typeface="Times New Roman"/>
                        </a:rPr>
                        <a:t>Females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905">
                <a:tc>
                  <a:txBody>
                    <a:bodyPr/>
                    <a:lstStyle/>
                    <a:p>
                      <a:pPr>
                        <a:lnSpc>
                          <a:spcPct val="115000"/>
                        </a:lnSpc>
                        <a:spcAft>
                          <a:spcPts val="0"/>
                        </a:spcAft>
                      </a:pPr>
                      <a:r>
                        <a:rPr lang="en-GB" sz="2000" dirty="0">
                          <a:solidFill>
                            <a:srgbClr val="000066"/>
                          </a:solidFill>
                          <a:latin typeface="Tahoma"/>
                          <a:ea typeface="Calibri"/>
                          <a:cs typeface="Times New Roman"/>
                        </a:rPr>
                        <a:t>NS-SEC</a:t>
                      </a:r>
                      <a:endParaRPr lang="en-GB"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dirty="0">
                        <a:solidFill>
                          <a:schemeClr val="tx2">
                            <a:lumMod val="60000"/>
                            <a:lumOff val="4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2000">
                        <a:solidFill>
                          <a:schemeClr val="tx2">
                            <a:lumMod val="60000"/>
                            <a:lumOff val="4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448">
                <a:tc rowSpan="3">
                  <a:txBody>
                    <a:bodyPr/>
                    <a:lstStyle/>
                    <a:p>
                      <a:pPr>
                        <a:lnSpc>
                          <a:spcPct val="115000"/>
                        </a:lnSpc>
                        <a:spcAft>
                          <a:spcPts val="0"/>
                        </a:spcAft>
                      </a:pPr>
                      <a:r>
                        <a:rPr lang="en-GB" sz="2000">
                          <a:solidFill>
                            <a:srgbClr val="000066"/>
                          </a:solidFill>
                          <a:latin typeface="Tahoma"/>
                          <a:ea typeface="Calibri"/>
                          <a:cs typeface="Times New Roman"/>
                        </a:rPr>
                        <a:t>5. Lower supervisory and technical occupations</a:t>
                      </a: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a:latin typeface="Calibri"/>
                          <a:ea typeface="Calibri"/>
                          <a:cs typeface="Times New Roman"/>
                        </a:rPr>
                        <a:t>Electrical fitters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43">
                <a:tc vMerge="1">
                  <a:txBody>
                    <a:bodyPr/>
                    <a:lstStyle/>
                    <a:p>
                      <a:endParaRPr lang="en-GB"/>
                    </a:p>
                  </a:txBody>
                  <a:tcPr/>
                </a:tc>
                <a:tc>
                  <a:txBody>
                    <a:bodyPr/>
                    <a:lstStyle/>
                    <a:p>
                      <a:pPr>
                        <a:lnSpc>
                          <a:spcPct val="115000"/>
                        </a:lnSpc>
                        <a:spcAft>
                          <a:spcPts val="0"/>
                        </a:spcAft>
                      </a:pPr>
                      <a:r>
                        <a:rPr lang="en-GB" sz="2000" b="1">
                          <a:latin typeface="Calibri"/>
                          <a:ea typeface="Calibri"/>
                          <a:cs typeface="Times New Roman"/>
                        </a:rPr>
                        <a:t>Plumber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latin typeface="Calibri"/>
                          <a:ea typeface="Calibri"/>
                          <a:cs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latin typeface="Calibri"/>
                          <a:ea typeface="Calibri"/>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solidFill>
                            <a:schemeClr val="tx2">
                              <a:lumMod val="60000"/>
                              <a:lumOff val="40000"/>
                            </a:schemeClr>
                          </a:solidFill>
                          <a:latin typeface="Calibri"/>
                          <a:ea typeface="Calibri"/>
                          <a:cs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a:solidFill>
                            <a:schemeClr val="tx2">
                              <a:lumMod val="60000"/>
                              <a:lumOff val="40000"/>
                            </a:schemeClr>
                          </a:solidFill>
                          <a:latin typeface="Calibri"/>
                          <a:ea typeface="Calibri"/>
                          <a:cs typeface="Times New Roman"/>
                        </a:rPr>
                        <a:t>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877">
                <a:tc vMerge="1">
                  <a:txBody>
                    <a:bodyPr/>
                    <a:lstStyle/>
                    <a:p>
                      <a:endParaRPr lang="en-GB"/>
                    </a:p>
                  </a:txBody>
                  <a:tcPr/>
                </a:tc>
                <a:tc>
                  <a:txBody>
                    <a:bodyPr/>
                    <a:lstStyle/>
                    <a:p>
                      <a:pPr>
                        <a:lnSpc>
                          <a:spcPct val="115000"/>
                        </a:lnSpc>
                        <a:spcAft>
                          <a:spcPts val="0"/>
                        </a:spcAft>
                      </a:pPr>
                      <a:r>
                        <a:rPr lang="en-GB" sz="2000">
                          <a:latin typeface="Calibri"/>
                          <a:ea typeface="Calibri"/>
                          <a:cs typeface="Times New Roman"/>
                        </a:rPr>
                        <a:t>Gardeners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853">
                <a:tc rowSpan="3">
                  <a:txBody>
                    <a:bodyPr/>
                    <a:lstStyle/>
                    <a:p>
                      <a:pPr>
                        <a:lnSpc>
                          <a:spcPct val="115000"/>
                        </a:lnSpc>
                        <a:spcAft>
                          <a:spcPts val="0"/>
                        </a:spcAft>
                      </a:pPr>
                      <a:r>
                        <a:rPr lang="en-GB" sz="2000">
                          <a:solidFill>
                            <a:srgbClr val="000066"/>
                          </a:solidFill>
                          <a:latin typeface="Tahoma"/>
                          <a:ea typeface="Calibri"/>
                          <a:cs typeface="Times New Roman"/>
                        </a:rPr>
                        <a:t>6. Semi-routine occupations</a:t>
                      </a: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a:latin typeface="Calibri"/>
                          <a:ea typeface="Calibri"/>
                          <a:cs typeface="Times New Roman"/>
                        </a:rPr>
                        <a:t>Education </a:t>
                      </a:r>
                      <a:r>
                        <a:rPr lang="en-GB" sz="2000" dirty="0" smtClean="0">
                          <a:latin typeface="Calibri"/>
                          <a:ea typeface="Calibri"/>
                          <a:cs typeface="Times New Roman"/>
                        </a:rPr>
                        <a:t>assistants</a:t>
                      </a:r>
                      <a:endParaRPr lang="en-GB"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latin typeface="Calibri"/>
                          <a:ea typeface="Calibri"/>
                          <a:cs typeface="Times New Roman"/>
                        </a:rPr>
                        <a:t>22%</a:t>
                      </a:r>
                    </a:p>
                    <a:p>
                      <a:pPr algn="ctr">
                        <a:lnSpc>
                          <a:spcPct val="115000"/>
                        </a:lnSpc>
                        <a:spcAft>
                          <a:spcPts val="0"/>
                        </a:spcAft>
                      </a:pPr>
                      <a:r>
                        <a:rPr lang="en-GB" sz="1400" dirty="0">
                          <a:latin typeface="Calibri"/>
                          <a:ea typeface="Calibri"/>
                          <a:cs typeface="Times New Roman"/>
                        </a:rPr>
                        <a:t>(38% graduates)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latin typeface="Calibri"/>
                          <a:ea typeface="Calibri"/>
                          <a:cs typeface="Times New Roman"/>
                        </a:rPr>
                        <a:t>20%</a:t>
                      </a:r>
                    </a:p>
                    <a:p>
                      <a:pPr algn="ctr">
                        <a:lnSpc>
                          <a:spcPct val="115000"/>
                        </a:lnSpc>
                        <a:spcAft>
                          <a:spcPts val="0"/>
                        </a:spcAft>
                      </a:pPr>
                      <a:r>
                        <a:rPr lang="en-GB" sz="1400" dirty="0">
                          <a:latin typeface="Calibri"/>
                          <a:ea typeface="Calibri"/>
                          <a:cs typeface="Times New Roman"/>
                        </a:rPr>
                        <a:t>(3% graduates)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448">
                <a:tc vMerge="1">
                  <a:txBody>
                    <a:bodyPr/>
                    <a:lstStyle/>
                    <a:p>
                      <a:endParaRPr lang="en-GB"/>
                    </a:p>
                  </a:txBody>
                  <a:tcPr/>
                </a:tc>
                <a:tc>
                  <a:txBody>
                    <a:bodyPr/>
                    <a:lstStyle/>
                    <a:p>
                      <a:pPr>
                        <a:lnSpc>
                          <a:spcPct val="115000"/>
                        </a:lnSpc>
                        <a:spcAft>
                          <a:spcPts val="0"/>
                        </a:spcAft>
                      </a:pPr>
                      <a:r>
                        <a:rPr lang="en-GB" sz="2000" b="1" dirty="0">
                          <a:latin typeface="Calibri"/>
                          <a:ea typeface="Calibri"/>
                          <a:cs typeface="Times New Roman"/>
                        </a:rPr>
                        <a:t>Kitchen </a:t>
                      </a:r>
                      <a:r>
                        <a:rPr lang="en-GB" sz="2000" b="1" dirty="0" smtClean="0">
                          <a:latin typeface="Calibri"/>
                          <a:ea typeface="Calibri"/>
                          <a:cs typeface="Times New Roman"/>
                        </a:rPr>
                        <a:t>porters</a:t>
                      </a:r>
                      <a:endParaRPr lang="en-GB"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a:solidFill>
                            <a:schemeClr val="tx2">
                              <a:lumMod val="60000"/>
                              <a:lumOff val="40000"/>
                            </a:schemeClr>
                          </a:solidFill>
                          <a:latin typeface="Calibri"/>
                          <a:ea typeface="Calibri"/>
                          <a:cs typeface="Times New Roman"/>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a:solidFill>
                            <a:schemeClr val="tx2">
                              <a:lumMod val="60000"/>
                              <a:lumOff val="40000"/>
                            </a:schemeClr>
                          </a:solidFill>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448">
                <a:tc vMerge="1">
                  <a:txBody>
                    <a:bodyPr/>
                    <a:lstStyle/>
                    <a:p>
                      <a:endParaRPr lang="en-GB"/>
                    </a:p>
                  </a:txBody>
                  <a:tcPr/>
                </a:tc>
                <a:tc>
                  <a:txBody>
                    <a:bodyPr/>
                    <a:lstStyle/>
                    <a:p>
                      <a:pPr>
                        <a:lnSpc>
                          <a:spcPct val="115000"/>
                        </a:lnSpc>
                        <a:spcAft>
                          <a:spcPts val="0"/>
                        </a:spcAft>
                      </a:pPr>
                      <a:r>
                        <a:rPr lang="en-GB" sz="2000">
                          <a:latin typeface="Calibri"/>
                          <a:ea typeface="Calibri"/>
                          <a:cs typeface="Times New Roman"/>
                        </a:rPr>
                        <a:t>Food production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smtClean="0">
                          <a:solidFill>
                            <a:schemeClr val="tx2">
                              <a:lumMod val="60000"/>
                              <a:lumOff val="40000"/>
                            </a:schemeClr>
                          </a:solidFill>
                          <a:latin typeface="Calibri"/>
                          <a:ea typeface="Calibri"/>
                          <a:cs typeface="Times New Roman"/>
                        </a:rPr>
                        <a:t>39%</a:t>
                      </a:r>
                      <a:endParaRPr lang="en-GB" sz="2000" dirty="0">
                        <a:solidFill>
                          <a:schemeClr val="tx2">
                            <a:lumMod val="60000"/>
                            <a:lumOff val="4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905">
                <a:tc rowSpan="3">
                  <a:txBody>
                    <a:bodyPr/>
                    <a:lstStyle/>
                    <a:p>
                      <a:pPr>
                        <a:lnSpc>
                          <a:spcPct val="115000"/>
                        </a:lnSpc>
                        <a:spcAft>
                          <a:spcPts val="0"/>
                        </a:spcAft>
                      </a:pPr>
                      <a:r>
                        <a:rPr lang="en-GB" sz="2000">
                          <a:solidFill>
                            <a:srgbClr val="000066"/>
                          </a:solidFill>
                          <a:latin typeface="Tahoma"/>
                          <a:ea typeface="Calibri"/>
                          <a:cs typeface="Times New Roman"/>
                        </a:rPr>
                        <a:t>7. Routine occupations</a:t>
                      </a:r>
                      <a:endParaRPr lang="en-GB" sz="2000">
                        <a:latin typeface="Calibri"/>
                        <a:ea typeface="Calibri"/>
                        <a:cs typeface="Times New Roman"/>
                      </a:endParaRPr>
                    </a:p>
                    <a:p>
                      <a:pPr>
                        <a:lnSpc>
                          <a:spcPct val="115000"/>
                        </a:lnSpc>
                        <a:spcAft>
                          <a:spcPts val="0"/>
                        </a:spcAft>
                        <a:tabLst>
                          <a:tab pos="830580" algn="l"/>
                        </a:tabLst>
                      </a:pPr>
                      <a:r>
                        <a:rPr lang="en-GB" sz="2000">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a:latin typeface="Calibri"/>
                          <a:ea typeface="Calibri"/>
                          <a:cs typeface="Times New Roman"/>
                        </a:rPr>
                        <a:t>Metal mates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354">
                <a:tc vMerge="1">
                  <a:txBody>
                    <a:bodyPr/>
                    <a:lstStyle/>
                    <a:p>
                      <a:endParaRPr lang="en-GB"/>
                    </a:p>
                  </a:txBody>
                  <a:tcPr/>
                </a:tc>
                <a:tc>
                  <a:txBody>
                    <a:bodyPr/>
                    <a:lstStyle/>
                    <a:p>
                      <a:pPr>
                        <a:lnSpc>
                          <a:spcPct val="115000"/>
                        </a:lnSpc>
                        <a:spcAft>
                          <a:spcPts val="0"/>
                        </a:spcAft>
                      </a:pPr>
                      <a:r>
                        <a:rPr lang="en-GB" sz="2000" b="1" dirty="0">
                          <a:latin typeface="Calibri"/>
                          <a:ea typeface="Calibri"/>
                          <a:cs typeface="Times New Roman"/>
                        </a:rPr>
                        <a:t>Drivers</a:t>
                      </a:r>
                      <a:r>
                        <a:rPr lang="en-GB" sz="1400" b="1" dirty="0">
                          <a:latin typeface="Calibri"/>
                          <a:ea typeface="Calibri"/>
                          <a:cs typeface="Times New Roman"/>
                        </a:rPr>
                        <a:t> </a:t>
                      </a:r>
                      <a:r>
                        <a:rPr lang="en-GB" sz="1400" b="1" dirty="0" smtClean="0">
                          <a:latin typeface="Calibri"/>
                          <a:ea typeface="Calibri"/>
                          <a:cs typeface="Times New Roman"/>
                        </a:rPr>
                        <a:t>(goods</a:t>
                      </a:r>
                      <a:r>
                        <a:rPr lang="en-GB" sz="1400" b="1" baseline="0" dirty="0" smtClean="0">
                          <a:latin typeface="Calibri"/>
                          <a:ea typeface="Calibri"/>
                          <a:cs typeface="Times New Roman"/>
                        </a:rPr>
                        <a:t>)</a:t>
                      </a:r>
                      <a:endParaRPr lang="en-GB"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smtClean="0">
                          <a:solidFill>
                            <a:schemeClr val="tx2">
                              <a:lumMod val="60000"/>
                              <a:lumOff val="40000"/>
                            </a:schemeClr>
                          </a:solidFill>
                          <a:latin typeface="Calibri"/>
                          <a:ea typeface="Calibri"/>
                          <a:cs typeface="Times New Roman"/>
                        </a:rPr>
                        <a:t>19</a:t>
                      </a:r>
                      <a:r>
                        <a:rPr lang="en-GB" sz="2000" b="1" dirty="0">
                          <a:solidFill>
                            <a:schemeClr val="tx2">
                              <a:lumMod val="60000"/>
                              <a:lumOff val="40000"/>
                            </a:schemeClr>
                          </a:solidFill>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smtClean="0">
                          <a:solidFill>
                            <a:schemeClr val="tx2">
                              <a:lumMod val="60000"/>
                              <a:lumOff val="40000"/>
                            </a:schemeClr>
                          </a:solidFill>
                          <a:latin typeface="Calibri"/>
                          <a:ea typeface="Calibri"/>
                          <a:cs typeface="Times New Roman"/>
                        </a:rPr>
                        <a:t>32</a:t>
                      </a:r>
                      <a:r>
                        <a:rPr lang="en-GB" sz="2000" b="1" dirty="0">
                          <a:solidFill>
                            <a:schemeClr val="tx2">
                              <a:lumMod val="60000"/>
                              <a:lumOff val="40000"/>
                            </a:schemeClr>
                          </a:solidFill>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905">
                <a:tc vMerge="1">
                  <a:txBody>
                    <a:bodyPr/>
                    <a:lstStyle/>
                    <a:p>
                      <a:endParaRPr lang="en-GB"/>
                    </a:p>
                  </a:txBody>
                  <a:tcPr/>
                </a:tc>
                <a:tc>
                  <a:txBody>
                    <a:bodyPr/>
                    <a:lstStyle/>
                    <a:p>
                      <a:pPr>
                        <a:lnSpc>
                          <a:spcPct val="115000"/>
                        </a:lnSpc>
                        <a:spcAft>
                          <a:spcPts val="0"/>
                        </a:spcAft>
                      </a:pPr>
                      <a:r>
                        <a:rPr lang="en-GB" sz="2000">
                          <a:latin typeface="Calibri"/>
                          <a:ea typeface="Calibri"/>
                          <a:cs typeface="Times New Roman"/>
                        </a:rPr>
                        <a:t>Bar staff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solidFill>
                            <a:schemeClr val="tx2">
                              <a:lumMod val="60000"/>
                              <a:lumOff val="40000"/>
                            </a:schemeClr>
                          </a:solidFill>
                          <a:latin typeface="Calibri"/>
                          <a:ea typeface="Calibri"/>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solidFill>
                            <a:schemeClr val="tx2">
                              <a:lumMod val="60000"/>
                              <a:lumOff val="40000"/>
                            </a:schemeClr>
                          </a:solidFill>
                          <a:latin typeface="Calibri"/>
                          <a:ea typeface="Calibri"/>
                          <a:cs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0" y="6581001"/>
            <a:ext cx="7858148" cy="276999"/>
          </a:xfrm>
          <a:prstGeom prst="rect">
            <a:avLst/>
          </a:prstGeom>
          <a:noFill/>
        </p:spPr>
        <p:txBody>
          <a:bodyPr wrap="square" rtlCol="0">
            <a:spAutoFit/>
          </a:bodyPr>
          <a:lstStyle/>
          <a:p>
            <a:r>
              <a:rPr lang="en-GB" sz="1200" dirty="0" smtClean="0"/>
              <a:t>McKnight and Elias (1998) 371 Database: Source UK Labour Force Survey 1994 </a:t>
            </a:r>
            <a:endParaRPr lang="en-GB"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err="1" smtClean="0">
                <a:solidFill>
                  <a:schemeClr val="bg1"/>
                </a:solidFill>
              </a:rPr>
              <a:t>Microclass</a:t>
            </a:r>
            <a:r>
              <a:rPr lang="en-GB" dirty="0" smtClean="0">
                <a:solidFill>
                  <a:schemeClr val="bg1"/>
                </a:solidFill>
              </a:rPr>
              <a:t> Analyses</a:t>
            </a:r>
            <a:endParaRPr lang="en-GB" dirty="0" smtClean="0">
              <a:solidFill>
                <a:schemeClr val="bg1"/>
              </a:solidFill>
            </a:endParaRPr>
          </a:p>
        </p:txBody>
      </p:sp>
      <p:sp>
        <p:nvSpPr>
          <p:cNvPr id="6147" name="Subtitle 2"/>
          <p:cNvSpPr>
            <a:spLocks noGrp="1"/>
          </p:cNvSpPr>
          <p:nvPr>
            <p:ph type="subTitle" idx="1"/>
          </p:nvPr>
        </p:nvSpPr>
        <p:spPr>
          <a:xfrm>
            <a:off x="0" y="1500188"/>
            <a:ext cx="9144000" cy="5357812"/>
          </a:xfrm>
        </p:spPr>
        <p:txBody>
          <a:bodyPr/>
          <a:lstStyle/>
          <a:p>
            <a:pPr marL="180975" indent="-180975" algn="l" eaLnBrk="1" fontAlgn="auto" hangingPunct="1">
              <a:spcAft>
                <a:spcPts val="0"/>
              </a:spcAft>
              <a:buFont typeface="Arial" pitchFamily="34" charset="0"/>
              <a:buChar char="•"/>
              <a:defRPr/>
            </a:pPr>
            <a:r>
              <a:rPr lang="en-GB" sz="2400" dirty="0" smtClean="0">
                <a:solidFill>
                  <a:schemeClr val="tx2"/>
                </a:solidFill>
              </a:rPr>
              <a:t>Description of the  composition of the </a:t>
            </a:r>
            <a:r>
              <a:rPr lang="en-GB" sz="2400" dirty="0" err="1" smtClean="0">
                <a:solidFill>
                  <a:schemeClr val="tx2"/>
                </a:solidFill>
              </a:rPr>
              <a:t>microclasses</a:t>
            </a:r>
            <a:endParaRPr lang="en-GB" sz="2400" dirty="0" smtClean="0">
              <a:solidFill>
                <a:schemeClr val="tx2"/>
              </a:solidFill>
            </a:endParaRPr>
          </a:p>
          <a:p>
            <a:pPr marL="180975" indent="-180975" algn="l" eaLnBrk="1" fontAlgn="auto" hangingPunct="1">
              <a:spcAft>
                <a:spcPts val="0"/>
              </a:spcAft>
              <a:buFont typeface="Arial" pitchFamily="34" charset="0"/>
              <a:buChar char="•"/>
              <a:defRPr/>
            </a:pPr>
            <a:endParaRPr lang="en-GB" sz="2400" dirty="0" smtClean="0">
              <a:solidFill>
                <a:schemeClr val="tx2"/>
              </a:solidFill>
            </a:endParaRPr>
          </a:p>
          <a:p>
            <a:pPr marL="180975" indent="-180975" algn="l" eaLnBrk="1" fontAlgn="auto" hangingPunct="1">
              <a:spcAft>
                <a:spcPts val="0"/>
              </a:spcAft>
              <a:buFont typeface="Arial" pitchFamily="34" charset="0"/>
              <a:buChar char="•"/>
              <a:defRPr/>
            </a:pPr>
            <a:r>
              <a:rPr lang="en-GB" sz="2400" dirty="0" smtClean="0">
                <a:solidFill>
                  <a:schemeClr val="tx2"/>
                </a:solidFill>
              </a:rPr>
              <a:t>Summary results of GCSE attainment by </a:t>
            </a:r>
            <a:r>
              <a:rPr lang="en-GB" sz="2400" dirty="0" err="1" smtClean="0">
                <a:solidFill>
                  <a:schemeClr val="tx2"/>
                </a:solidFill>
              </a:rPr>
              <a:t>microclasses</a:t>
            </a:r>
            <a:endParaRPr lang="en-GB" sz="2400" dirty="0" smtClean="0">
              <a:solidFill>
                <a:schemeClr val="tx2"/>
              </a:solidFill>
            </a:endParaRPr>
          </a:p>
          <a:p>
            <a:pPr marL="638175" lvl="1" indent="-180975" algn="l">
              <a:buFont typeface="Arial" pitchFamily="34" charset="0"/>
              <a:buChar char="•"/>
              <a:defRPr/>
            </a:pPr>
            <a:r>
              <a:rPr lang="en-GB" sz="2000" dirty="0" smtClean="0">
                <a:solidFill>
                  <a:schemeClr val="tx2"/>
                </a:solidFill>
              </a:rPr>
              <a:t>Examine some </a:t>
            </a:r>
            <a:r>
              <a:rPr lang="en-GB" sz="2000" dirty="0" err="1" smtClean="0">
                <a:solidFill>
                  <a:schemeClr val="tx2"/>
                </a:solidFill>
              </a:rPr>
              <a:t>microclasses</a:t>
            </a:r>
            <a:r>
              <a:rPr lang="en-GB" sz="2000" dirty="0" smtClean="0">
                <a:solidFill>
                  <a:schemeClr val="tx2"/>
                </a:solidFill>
              </a:rPr>
              <a:t> in detail (teaching and managerial)</a:t>
            </a:r>
          </a:p>
          <a:p>
            <a:pPr marL="638175" lvl="1" indent="-180975" algn="l">
              <a:buFont typeface="Arial" pitchFamily="34" charset="0"/>
              <a:buChar char="•"/>
              <a:defRPr/>
            </a:pPr>
            <a:r>
              <a:rPr lang="en-GB" sz="2000" dirty="0" smtClean="0">
                <a:solidFill>
                  <a:schemeClr val="tx2"/>
                </a:solidFill>
              </a:rPr>
              <a:t>Think about within-</a:t>
            </a:r>
            <a:r>
              <a:rPr lang="en-GB" sz="2000" dirty="0" err="1" smtClean="0">
                <a:solidFill>
                  <a:schemeClr val="tx2"/>
                </a:solidFill>
              </a:rPr>
              <a:t>microclasses</a:t>
            </a:r>
            <a:r>
              <a:rPr lang="en-GB" sz="2000" dirty="0" smtClean="0">
                <a:solidFill>
                  <a:schemeClr val="tx2"/>
                </a:solidFill>
              </a:rPr>
              <a:t>?</a:t>
            </a:r>
            <a:endParaRPr lang="en-GB" sz="2000" dirty="0" smtClean="0">
              <a:solidFill>
                <a:schemeClr val="tx2"/>
              </a:solidFill>
            </a:endParaRPr>
          </a:p>
          <a:p>
            <a:pPr marL="638175" lvl="1" indent="-180975" algn="l">
              <a:buFont typeface="Arial" pitchFamily="34" charset="0"/>
              <a:buChar char="•"/>
              <a:defRPr/>
            </a:pPr>
            <a:endParaRPr lang="en-GB" sz="2000" dirty="0" smtClean="0">
              <a:solidFill>
                <a:schemeClr val="tx2"/>
              </a:solidFill>
            </a:endParaRPr>
          </a:p>
          <a:p>
            <a:pPr marL="180975" indent="-180975" algn="l" eaLnBrk="1" fontAlgn="auto" hangingPunct="1">
              <a:spcAft>
                <a:spcPts val="0"/>
              </a:spcAft>
              <a:buFont typeface="Arial" pitchFamily="34" charset="0"/>
              <a:buChar char="•"/>
              <a:defRPr/>
            </a:pPr>
            <a:r>
              <a:rPr lang="en-GB" sz="2400" dirty="0" smtClean="0">
                <a:solidFill>
                  <a:schemeClr val="tx2"/>
                </a:solidFill>
              </a:rPr>
              <a:t> </a:t>
            </a:r>
            <a:r>
              <a:rPr lang="en-GB" sz="2400" dirty="0" smtClean="0">
                <a:solidFill>
                  <a:schemeClr val="tx2"/>
                </a:solidFill>
              </a:rPr>
              <a:t>Sensitivity analyses with the </a:t>
            </a:r>
            <a:r>
              <a:rPr lang="en-GB" sz="2400" dirty="0" err="1" smtClean="0">
                <a:solidFill>
                  <a:schemeClr val="tx2"/>
                </a:solidFill>
              </a:rPr>
              <a:t>microclass</a:t>
            </a:r>
            <a:r>
              <a:rPr lang="en-GB" sz="2400" dirty="0" smtClean="0">
                <a:solidFill>
                  <a:schemeClr val="tx2"/>
                </a:solidFill>
              </a:rPr>
              <a:t> measure</a:t>
            </a:r>
          </a:p>
          <a:p>
            <a:pPr marL="638175" lvl="1" indent="-180975" algn="l">
              <a:buFont typeface="Arial" pitchFamily="34" charset="0"/>
              <a:buChar char="•"/>
              <a:defRPr/>
            </a:pPr>
            <a:r>
              <a:rPr lang="en-GB" sz="2000" dirty="0" err="1" smtClean="0">
                <a:solidFill>
                  <a:schemeClr val="tx2"/>
                </a:solidFill>
              </a:rPr>
              <a:t>Gelman</a:t>
            </a:r>
            <a:r>
              <a:rPr lang="en-GB" sz="2000" dirty="0" smtClean="0">
                <a:solidFill>
                  <a:schemeClr val="tx2"/>
                </a:solidFill>
              </a:rPr>
              <a:t> and Hill (2007)  style random effects</a:t>
            </a:r>
            <a:endParaRPr lang="en-GB" sz="2000" dirty="0" smtClean="0">
              <a:solidFill>
                <a:schemeClr val="tx2"/>
              </a:solidFill>
            </a:endParaRPr>
          </a:p>
          <a:p>
            <a:pPr algn="l" eaLnBrk="1" fontAlgn="auto" hangingPunct="1">
              <a:spcAft>
                <a:spcPts val="0"/>
              </a:spcAft>
              <a:buFont typeface="Arial" charset="0"/>
              <a:buNone/>
              <a:defRPr/>
            </a:pPr>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0"/>
          <a:ext cx="9144002" cy="6858000"/>
        </p:xfrm>
        <a:graphic>
          <a:graphicData uri="http://schemas.openxmlformats.org/drawingml/2006/table">
            <a:tbl>
              <a:tblPr/>
              <a:tblGrid>
                <a:gridCol w="4572001"/>
                <a:gridCol w="4572001"/>
              </a:tblGrid>
              <a:tr h="6858000">
                <a:tc>
                  <a:txBody>
                    <a:bodyPr/>
                    <a:lstStyle/>
                    <a:p>
                      <a:pPr algn="just">
                        <a:lnSpc>
                          <a:spcPct val="115000"/>
                        </a:lnSpc>
                        <a:spcAft>
                          <a:spcPts val="0"/>
                        </a:spcAft>
                      </a:pPr>
                      <a:r>
                        <a:rPr lang="en-GB" sz="900" dirty="0">
                          <a:latin typeface="Courier New"/>
                          <a:ea typeface="Calibri"/>
                          <a:cs typeface="Times New Roman"/>
                        </a:rPr>
                        <a:t>1101. Jurists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1102. Health professionals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1103. Professors and instructors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1104. Natural scientists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1105. Statistical and social scientists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1106. Architects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1107. Accountants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1108. Journalists, authors, and related</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1109. Engineers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1201. Officials, government and non-pro</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1202. Managers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1203. Commercial Managers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1204. Building managers and proprietors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1301. Systems analysts and programmers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1302. Aircraft pilots and navigators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1303. Personnel and </a:t>
                      </a:r>
                      <a:r>
                        <a:rPr lang="en-GB" sz="900" dirty="0" err="1">
                          <a:latin typeface="Courier New"/>
                          <a:ea typeface="Calibri"/>
                          <a:cs typeface="Times New Roman"/>
                        </a:rPr>
                        <a:t>labor</a:t>
                      </a:r>
                      <a:r>
                        <a:rPr lang="en-GB" sz="900" dirty="0">
                          <a:latin typeface="Courier New"/>
                          <a:ea typeface="Calibri"/>
                          <a:cs typeface="Times New Roman"/>
                        </a:rPr>
                        <a:t> relations </a:t>
                      </a:r>
                      <a:r>
                        <a:rPr lang="en-GB" sz="900" dirty="0" smtClean="0">
                          <a:latin typeface="Courier New"/>
                          <a:ea typeface="Calibri"/>
                          <a:cs typeface="Times New Roman"/>
                        </a:rPr>
                        <a:t>work</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1304. Elementary and secondary school </a:t>
                      </a:r>
                      <a:r>
                        <a:rPr lang="en-GB" sz="900" dirty="0" smtClean="0">
                          <a:latin typeface="Courier New"/>
                          <a:ea typeface="Calibri"/>
                          <a:cs typeface="Times New Roman"/>
                        </a:rPr>
                        <a:t>teacher</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1305. Librarians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1306. Creative artists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1307. Ship officers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1308. Professional, technical, and </a:t>
                      </a:r>
                      <a:r>
                        <a:rPr lang="en-GB" sz="900" dirty="0" smtClean="0">
                          <a:latin typeface="Courier New"/>
                          <a:ea typeface="Calibri"/>
                          <a:cs typeface="Times New Roman"/>
                        </a:rPr>
                        <a:t>related</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1309. Social and welfare workers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1310. Workers in religion</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1311. Nonmedical technicians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1312. Health </a:t>
                      </a:r>
                      <a:r>
                        <a:rPr lang="en-GB" sz="900" dirty="0" err="1">
                          <a:latin typeface="Courier New"/>
                          <a:ea typeface="Calibri"/>
                          <a:cs typeface="Times New Roman"/>
                        </a:rPr>
                        <a:t>semiprofessionals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1313. Hospital attendants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1314. Nursery school teachers and aides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2001. Proprietors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3101. Real estate agents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3102. Other agents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3103. Insurance agents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3104. Cashiers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3105. Sales workers and shop assistants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3201. Telephone operators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3202. Bookkeepers and related workers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3203. Office and clerical workers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3204. Postal and mail distribution </a:t>
                      </a:r>
                      <a:r>
                        <a:rPr lang="en-GB" sz="900" dirty="0" smtClean="0">
                          <a:latin typeface="Courier New"/>
                          <a:ea typeface="Calibri"/>
                          <a:cs typeface="Times New Roman"/>
                        </a:rPr>
                        <a:t>clerical</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4101. Craftsmen and kindred </a:t>
                      </a:r>
                      <a:r>
                        <a:rPr lang="en-GB" sz="900" dirty="0" smtClean="0">
                          <a:latin typeface="Courier New"/>
                          <a:ea typeface="Calibri"/>
                          <a:cs typeface="Times New Roman"/>
                        </a:rPr>
                        <a:t>workers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4103. Electronics service and repair </a:t>
                      </a:r>
                      <a:r>
                        <a:rPr lang="en-GB" sz="900" dirty="0" smtClean="0">
                          <a:latin typeface="Courier New"/>
                          <a:ea typeface="Calibri"/>
                          <a:cs typeface="Times New Roman"/>
                        </a:rPr>
                        <a:t>workers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4104. Printers and related workers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4105. Locomotive operators</a:t>
                      </a:r>
                      <a:endParaRPr lang="en-GB" sz="900" dirty="0">
                        <a:latin typeface="Calibri"/>
                        <a:ea typeface="Calibri"/>
                        <a:cs typeface="Times New Roman"/>
                      </a:endParaRPr>
                    </a:p>
                    <a:p>
                      <a:pPr algn="just">
                        <a:lnSpc>
                          <a:spcPct val="115000"/>
                        </a:lnSpc>
                        <a:spcAft>
                          <a:spcPts val="0"/>
                        </a:spcAft>
                      </a:pPr>
                      <a:r>
                        <a:rPr lang="en-GB" sz="900" dirty="0">
                          <a:latin typeface="Courier New"/>
                          <a:ea typeface="Calibri"/>
                          <a:cs typeface="Times New Roman"/>
                        </a:rPr>
                        <a:t>4107. Tailors and related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4108. Vehicle mechanics</a:t>
                      </a:r>
                      <a:endParaRPr lang="en-GB" sz="900" dirty="0">
                        <a:latin typeface="Calibri"/>
                        <a:ea typeface="Calibri"/>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dirty="0">
                          <a:latin typeface="Courier New"/>
                          <a:ea typeface="Calibri"/>
                          <a:cs typeface="Times New Roman"/>
                        </a:rPr>
                        <a:t>4109. Blacksmiths and machinists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4110. </a:t>
                      </a:r>
                      <a:r>
                        <a:rPr lang="en-GB" sz="900" dirty="0" err="1" smtClean="0">
                          <a:latin typeface="Courier New"/>
                          <a:ea typeface="Calibri"/>
                          <a:cs typeface="Times New Roman"/>
                        </a:rPr>
                        <a:t>Jewelers</a:t>
                      </a:r>
                      <a:r>
                        <a:rPr lang="en-GB" sz="900" dirty="0" smtClean="0">
                          <a:latin typeface="Courier New"/>
                          <a:ea typeface="Calibri"/>
                          <a:cs typeface="Times New Roman"/>
                        </a:rPr>
                        <a:t>, </a:t>
                      </a:r>
                      <a:r>
                        <a:rPr lang="en-GB" sz="900" dirty="0">
                          <a:latin typeface="Courier New"/>
                          <a:ea typeface="Calibri"/>
                          <a:cs typeface="Times New Roman"/>
                        </a:rPr>
                        <a:t>opticians, and precious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4111. Other mechanics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4112. Plumbers and pipe-fitters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4113. Cabinetmakers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4114. Bakers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4115. Welders and related metal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4116. Painters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4117. Butchers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4118. Stationary engine operators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4119. Bricklayers, carpenters, and </a:t>
                      </a:r>
                      <a:r>
                        <a:rPr lang="en-GB" sz="900" dirty="0" smtClean="0">
                          <a:latin typeface="Courier New"/>
                          <a:ea typeface="Calibri"/>
                          <a:cs typeface="Times New Roman"/>
                        </a:rPr>
                        <a:t>relates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4120. Heavy machine operators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4201. Truck drivers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4202. Chemical processors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4203. Miners and related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4204. Longshoremen and freight handlers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4205. Food processors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4206. Textile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4207. Sawyers and lumber inspectors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4208. Metal processors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4209. Operatives and kindred workers, n</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4210. Forestry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4301. Protective service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4302. Transport conductors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4303. Guards and watchmen</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4304. Food service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4305. Mass transportation operators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4306. Service workers, </a:t>
                      </a:r>
                      <a:r>
                        <a:rPr lang="en-GB" sz="900" dirty="0" err="1">
                          <a:latin typeface="Courier New"/>
                          <a:ea typeface="Calibri"/>
                          <a:cs typeface="Times New Roman"/>
                        </a:rPr>
                        <a:t>n.e.c</a:t>
                      </a:r>
                      <a:r>
                        <a:rPr lang="en-GB" sz="900" dirty="0">
                          <a:latin typeface="Courier New"/>
                          <a:ea typeface="Calibri"/>
                          <a:cs typeface="Times New Roman"/>
                        </a:rPr>
                        <a:t>.</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4307. Hairdressers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4308. Newsboys and deliverymen</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4309. Launderers and dry-cleaners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4310. Housekeeping workers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4311. Janitors and cleaners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4312. Gardeners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5101. Fishermen</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5201. Farmers and farm managers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5202. Farm </a:t>
                      </a:r>
                      <a:r>
                        <a:rPr lang="en-GB" sz="900" dirty="0" err="1">
                          <a:latin typeface="Courier New"/>
                          <a:ea typeface="Calibri"/>
                          <a:cs typeface="Times New Roman"/>
                        </a:rPr>
                        <a:t>laborers</a:t>
                      </a:r>
                      <a:endParaRPr lang="en-GB" sz="900" dirty="0">
                        <a:latin typeface="Calibri"/>
                        <a:ea typeface="Calibri"/>
                        <a:cs typeface="Times New Roman"/>
                      </a:endParaRPr>
                    </a:p>
                    <a:p>
                      <a:pPr>
                        <a:lnSpc>
                          <a:spcPct val="115000"/>
                        </a:lnSpc>
                        <a:spcAft>
                          <a:spcPts val="0"/>
                        </a:spcAft>
                      </a:pPr>
                      <a:r>
                        <a:rPr lang="en-GB" sz="900" dirty="0">
                          <a:latin typeface="Courier New"/>
                          <a:ea typeface="Calibri"/>
                          <a:cs typeface="Times New Roman"/>
                        </a:rPr>
                        <a:t>9990. Members of armed forces</a:t>
                      </a:r>
                      <a:endParaRPr lang="en-GB" sz="900" dirty="0">
                        <a:latin typeface="Calibri"/>
                        <a:ea typeface="Calibri"/>
                        <a:cs typeface="Times New Roman"/>
                      </a:endParaRPr>
                    </a:p>
                  </a:txBody>
                  <a:tcPr marL="41092" marR="41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0"/>
            <a:ext cx="9144000" cy="1196975"/>
          </a:xfrm>
          <a:solidFill>
            <a:srgbClr val="0F3295"/>
          </a:solidFill>
        </p:spPr>
        <p:txBody>
          <a:bodyPr/>
          <a:lstStyle/>
          <a:p>
            <a:pPr eaLnBrk="1" hangingPunct="1"/>
            <a:r>
              <a:rPr lang="en-GB" smtClean="0">
                <a:solidFill>
                  <a:schemeClr val="bg1"/>
                </a:solidFill>
              </a:rPr>
              <a:t>Microclass Analysis</a:t>
            </a:r>
          </a:p>
        </p:txBody>
      </p:sp>
      <p:sp>
        <p:nvSpPr>
          <p:cNvPr id="6147" name="Subtitle 2"/>
          <p:cNvSpPr>
            <a:spLocks noGrp="1"/>
          </p:cNvSpPr>
          <p:nvPr>
            <p:ph type="subTitle" idx="1"/>
          </p:nvPr>
        </p:nvSpPr>
        <p:spPr>
          <a:xfrm>
            <a:off x="0" y="1214422"/>
            <a:ext cx="9144000" cy="5643578"/>
          </a:xfrm>
        </p:spPr>
        <p:txBody>
          <a:bodyPr>
            <a:normAutofit/>
          </a:bodyPr>
          <a:lstStyle/>
          <a:p>
            <a:pPr marL="536575" indent="-536575" algn="l" eaLnBrk="1" hangingPunct="1">
              <a:buFont typeface="Arial" charset="0"/>
              <a:buChar char="•"/>
              <a:defRPr/>
            </a:pPr>
            <a:r>
              <a:rPr lang="en-GB" sz="2800" dirty="0" smtClean="0">
                <a:solidFill>
                  <a:schemeClr val="tx2"/>
                </a:solidFill>
              </a:rPr>
              <a:t>Motivation: There </a:t>
            </a:r>
            <a:r>
              <a:rPr lang="en-GB" sz="2800" dirty="0" smtClean="0">
                <a:solidFill>
                  <a:schemeClr val="tx2"/>
                </a:solidFill>
              </a:rPr>
              <a:t>might be extra insights somewhere between ‘big class categories’ and ‘individual occupations’?</a:t>
            </a:r>
          </a:p>
          <a:p>
            <a:pPr marL="536575" indent="-536575" algn="l" eaLnBrk="1" hangingPunct="1">
              <a:buFont typeface="Arial" charset="0"/>
              <a:buChar char="•"/>
              <a:defRPr/>
            </a:pPr>
            <a:endParaRPr lang="en-GB" sz="2800" dirty="0" smtClean="0">
              <a:solidFill>
                <a:schemeClr val="tx2"/>
              </a:solidFill>
            </a:endParaRPr>
          </a:p>
          <a:p>
            <a:pPr marL="536575" indent="-536575" algn="l" eaLnBrk="1" hangingPunct="1">
              <a:buFont typeface="Arial" charset="0"/>
              <a:buChar char="•"/>
              <a:defRPr/>
            </a:pPr>
            <a:endParaRPr lang="en-GB" sz="2800" dirty="0" smtClean="0">
              <a:solidFill>
                <a:schemeClr val="tx2"/>
              </a:solidFill>
            </a:endParaRPr>
          </a:p>
          <a:p>
            <a:pPr marL="536575" indent="-536575" algn="l" eaLnBrk="1" hangingPunct="1">
              <a:buFont typeface="Arial" charset="0"/>
              <a:buChar char="•"/>
              <a:defRPr/>
            </a:pPr>
            <a:r>
              <a:rPr lang="en-GB" sz="2800" dirty="0" smtClean="0">
                <a:solidFill>
                  <a:schemeClr val="tx2"/>
                </a:solidFill>
              </a:rPr>
              <a:t>Exciting debate emerging </a:t>
            </a:r>
          </a:p>
          <a:p>
            <a:pPr marL="993775" lvl="1" indent="-536575" algn="l" eaLnBrk="1" hangingPunct="1">
              <a:buFont typeface="Arial" charset="0"/>
              <a:buChar char="•"/>
              <a:defRPr/>
            </a:pPr>
            <a:r>
              <a:rPr lang="en-GB" sz="2400" dirty="0" smtClean="0">
                <a:solidFill>
                  <a:schemeClr val="tx2"/>
                </a:solidFill>
              </a:rPr>
              <a:t>Punch </a:t>
            </a:r>
            <a:r>
              <a:rPr lang="en-GB" sz="2400" dirty="0" smtClean="0">
                <a:solidFill>
                  <a:schemeClr val="tx2"/>
                </a:solidFill>
              </a:rPr>
              <a:t>up between heavyweights…</a:t>
            </a:r>
          </a:p>
          <a:p>
            <a:pPr marL="1908175" lvl="3" indent="-536575" algn="l" eaLnBrk="1" hangingPunct="1">
              <a:buFont typeface="Arial" charset="0"/>
              <a:buNone/>
              <a:defRPr/>
            </a:pPr>
            <a:r>
              <a:rPr lang="en-GB" dirty="0" smtClean="0">
                <a:solidFill>
                  <a:schemeClr val="tx2"/>
                </a:solidFill>
              </a:rPr>
              <a:t>For </a:t>
            </a:r>
            <a:r>
              <a:rPr lang="en-GB" dirty="0" err="1" smtClean="0">
                <a:solidFill>
                  <a:schemeClr val="tx2"/>
                </a:solidFill>
              </a:rPr>
              <a:t>microclasses</a:t>
            </a:r>
            <a:r>
              <a:rPr lang="en-GB" dirty="0" smtClean="0">
                <a:solidFill>
                  <a:schemeClr val="tx2"/>
                </a:solidFill>
              </a:rPr>
              <a:t> </a:t>
            </a:r>
            <a:r>
              <a:rPr lang="en-GB" dirty="0" err="1" smtClean="0">
                <a:solidFill>
                  <a:schemeClr val="tx2"/>
                </a:solidFill>
              </a:rPr>
              <a:t>Grusky</a:t>
            </a:r>
            <a:r>
              <a:rPr lang="en-GB" dirty="0" smtClean="0">
                <a:solidFill>
                  <a:schemeClr val="tx2"/>
                </a:solidFill>
              </a:rPr>
              <a:t>, </a:t>
            </a:r>
            <a:r>
              <a:rPr lang="en-GB" dirty="0" err="1" smtClean="0">
                <a:solidFill>
                  <a:schemeClr val="tx2"/>
                </a:solidFill>
              </a:rPr>
              <a:t>Weeden</a:t>
            </a:r>
            <a:r>
              <a:rPr lang="en-GB" dirty="0" smtClean="0">
                <a:solidFill>
                  <a:schemeClr val="tx2"/>
                </a:solidFill>
              </a:rPr>
              <a:t> and </a:t>
            </a:r>
            <a:r>
              <a:rPr lang="en-GB" dirty="0" err="1" smtClean="0">
                <a:solidFill>
                  <a:schemeClr val="tx2"/>
                </a:solidFill>
              </a:rPr>
              <a:t>Jonsson</a:t>
            </a:r>
            <a:r>
              <a:rPr lang="en-GB" dirty="0" smtClean="0">
                <a:solidFill>
                  <a:schemeClr val="tx2"/>
                </a:solidFill>
              </a:rPr>
              <a:t>  </a:t>
            </a:r>
          </a:p>
          <a:p>
            <a:pPr marL="1908175" lvl="3" indent="-536575" algn="l" eaLnBrk="1" hangingPunct="1">
              <a:buFont typeface="Arial" charset="0"/>
              <a:buNone/>
              <a:defRPr/>
            </a:pPr>
            <a:r>
              <a:rPr lang="en-GB" dirty="0" smtClean="0">
                <a:solidFill>
                  <a:schemeClr val="tx2"/>
                </a:solidFill>
              </a:rPr>
              <a:t>Against </a:t>
            </a:r>
            <a:r>
              <a:rPr lang="en-GB" dirty="0" err="1" smtClean="0">
                <a:solidFill>
                  <a:schemeClr val="tx2"/>
                </a:solidFill>
              </a:rPr>
              <a:t>Goldthorpe</a:t>
            </a:r>
            <a:r>
              <a:rPr lang="en-GB" dirty="0" smtClean="0">
                <a:solidFill>
                  <a:schemeClr val="tx2"/>
                </a:solidFill>
              </a:rPr>
              <a:t> and Erikson </a:t>
            </a:r>
          </a:p>
          <a:p>
            <a:pPr marL="993775" lvl="1" indent="-536575" algn="l" eaLnBrk="1" hangingPunct="1">
              <a:buFont typeface="Arial" charset="0"/>
              <a:buChar char="•"/>
              <a:defRPr/>
            </a:pPr>
            <a:endParaRPr lang="en-GB" sz="2400" dirty="0" smtClean="0">
              <a:solidFill>
                <a:schemeClr val="tx2"/>
              </a:solidFill>
            </a:endParaRPr>
          </a:p>
          <a:p>
            <a:pPr marL="993775" lvl="1" indent="-536575" algn="l" eaLnBrk="1" hangingPunct="1">
              <a:buFont typeface="Wingdings" pitchFamily="2" charset="2"/>
              <a:buChar char="v"/>
              <a:defRPr/>
            </a:pPr>
            <a:r>
              <a:rPr lang="en-GB" sz="2400" dirty="0" err="1" smtClean="0">
                <a:solidFill>
                  <a:schemeClr val="tx2"/>
                </a:solidFill>
              </a:rPr>
              <a:t>Jonsson</a:t>
            </a:r>
            <a:r>
              <a:rPr lang="en-GB" sz="2400" dirty="0" smtClean="0">
                <a:solidFill>
                  <a:schemeClr val="tx2"/>
                </a:solidFill>
              </a:rPr>
              <a:t> </a:t>
            </a:r>
            <a:r>
              <a:rPr lang="en-GB" sz="2400" dirty="0" smtClean="0">
                <a:solidFill>
                  <a:schemeClr val="tx2"/>
                </a:solidFill>
              </a:rPr>
              <a:t>et al (2009) AJS; </a:t>
            </a:r>
            <a:r>
              <a:rPr lang="en-GB" sz="2400" dirty="0" err="1" smtClean="0">
                <a:solidFill>
                  <a:schemeClr val="tx2"/>
                </a:solidFill>
              </a:rPr>
              <a:t>Grusky</a:t>
            </a:r>
            <a:r>
              <a:rPr lang="en-GB" sz="2400" dirty="0" smtClean="0">
                <a:solidFill>
                  <a:schemeClr val="tx2"/>
                </a:solidFill>
              </a:rPr>
              <a:t> and </a:t>
            </a:r>
            <a:r>
              <a:rPr lang="en-GB" sz="2400" dirty="0" err="1" smtClean="0">
                <a:solidFill>
                  <a:schemeClr val="tx2"/>
                </a:solidFill>
              </a:rPr>
              <a:t>Weeden</a:t>
            </a:r>
            <a:r>
              <a:rPr lang="en-GB" sz="2400" dirty="0" smtClean="0">
                <a:solidFill>
                  <a:schemeClr val="tx2"/>
                </a:solidFill>
              </a:rPr>
              <a:t> (2005, 2006)</a:t>
            </a:r>
          </a:p>
          <a:p>
            <a:pPr marL="993775" lvl="1" indent="-536575" algn="l">
              <a:buFont typeface="Wingdings" pitchFamily="2" charset="2"/>
              <a:buChar char="v"/>
              <a:defRPr/>
            </a:pPr>
            <a:r>
              <a:rPr lang="en-GB" sz="2400" dirty="0" smtClean="0">
                <a:solidFill>
                  <a:schemeClr val="tx2"/>
                </a:solidFill>
              </a:rPr>
              <a:t>Erikson, </a:t>
            </a:r>
            <a:r>
              <a:rPr lang="en-GB" sz="2400" dirty="0" err="1" smtClean="0">
                <a:solidFill>
                  <a:schemeClr val="tx2"/>
                </a:solidFill>
              </a:rPr>
              <a:t>Goldthorpe</a:t>
            </a:r>
            <a:r>
              <a:rPr lang="en-GB" sz="2400" dirty="0" smtClean="0">
                <a:solidFill>
                  <a:schemeClr val="tx2"/>
                </a:solidFill>
              </a:rPr>
              <a:t> </a:t>
            </a:r>
            <a:r>
              <a:rPr lang="en-GB" sz="2400" dirty="0" smtClean="0">
                <a:solidFill>
                  <a:schemeClr val="tx2"/>
                </a:solidFill>
              </a:rPr>
              <a:t> and </a:t>
            </a:r>
            <a:r>
              <a:rPr lang="en-GB" sz="2400" dirty="0" err="1" smtClean="0">
                <a:solidFill>
                  <a:schemeClr val="tx2"/>
                </a:solidFill>
              </a:rPr>
              <a:t>Hällsten</a:t>
            </a:r>
            <a:r>
              <a:rPr lang="en-GB" sz="2400" dirty="0" smtClean="0">
                <a:solidFill>
                  <a:schemeClr val="tx2"/>
                </a:solidFill>
              </a:rPr>
              <a:t> (2011)</a:t>
            </a:r>
          </a:p>
          <a:p>
            <a:pPr marL="993775" lvl="1" indent="-536575" algn="l">
              <a:buFont typeface="Arial" charset="0"/>
              <a:buChar char="•"/>
              <a:defRPr/>
            </a:pPr>
            <a:endParaRPr lang="en-GB" sz="2400" dirty="0" smtClean="0"/>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rgbClr val="0F3295"/>
              </a:solidFill>
            </a:endParaRPr>
          </a:p>
        </p:txBody>
      </p:sp>
      <p:sp>
        <p:nvSpPr>
          <p:cNvPr id="5" name="Slide Number Placeholder 4"/>
          <p:cNvSpPr>
            <a:spLocks noGrp="1"/>
          </p:cNvSpPr>
          <p:nvPr>
            <p:ph type="sldNum" sz="quarter" idx="12"/>
          </p:nvPr>
        </p:nvSpPr>
        <p:spPr/>
        <p:txBody>
          <a:bodyPr/>
          <a:lstStyle/>
          <a:p>
            <a:pPr>
              <a:defRPr/>
            </a:pPr>
            <a:fld id="{FB1E107E-7BDC-4B30-B6D1-EA13FC1D9F00}" type="slidenum">
              <a:rPr lang="en-GB"/>
              <a:pPr>
                <a:defRPr/>
              </a:pPr>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0" y="0"/>
            <a:ext cx="9144000" cy="6858000"/>
          </a:xfrm>
        </p:spPr>
        <p:txBody>
          <a:bodyPr/>
          <a:lstStyle/>
          <a:p>
            <a:pPr eaLnBrk="1" hangingPunct="1">
              <a:buFont typeface="Arial" pitchFamily="34" charset="0"/>
              <a:buNone/>
            </a:pPr>
            <a:r>
              <a:rPr lang="en-GB" sz="2800" b="1" dirty="0" smtClean="0">
                <a:solidFill>
                  <a:schemeClr val="tx2"/>
                </a:solidFill>
              </a:rPr>
              <a:t>Examples of the Composition of </a:t>
            </a:r>
            <a:r>
              <a:rPr lang="en-GB" sz="2800" b="1" dirty="0" err="1" smtClean="0">
                <a:solidFill>
                  <a:schemeClr val="tx2"/>
                </a:solidFill>
              </a:rPr>
              <a:t>Microclasses</a:t>
            </a:r>
            <a:endParaRPr lang="en-GB" sz="2800" b="1" dirty="0" smtClean="0">
              <a:solidFill>
                <a:schemeClr val="tx2"/>
              </a:solidFill>
            </a:endParaRPr>
          </a:p>
          <a:p>
            <a:pPr eaLnBrk="1" hangingPunct="1">
              <a:buFont typeface="Arial" pitchFamily="34" charset="0"/>
              <a:buNone/>
            </a:pPr>
            <a:endParaRPr lang="en-GB" sz="1600" b="1" dirty="0" smtClean="0">
              <a:solidFill>
                <a:schemeClr val="tx2"/>
              </a:solidFill>
            </a:endParaRPr>
          </a:p>
          <a:p>
            <a:pPr eaLnBrk="1" hangingPunct="1">
              <a:buFont typeface="Arial" pitchFamily="34" charset="0"/>
              <a:buNone/>
            </a:pPr>
            <a:r>
              <a:rPr lang="en-GB" sz="1600" b="1" dirty="0" smtClean="0">
                <a:solidFill>
                  <a:schemeClr val="tx2"/>
                </a:solidFill>
              </a:rPr>
              <a:t>Health Professionals</a:t>
            </a:r>
            <a:r>
              <a:rPr lang="en-GB" sz="1600" dirty="0" smtClean="0">
                <a:solidFill>
                  <a:schemeClr val="tx2"/>
                </a:solidFill>
              </a:rPr>
              <a:t>				</a:t>
            </a:r>
            <a:r>
              <a:rPr lang="en-GB" sz="1600" b="1" dirty="0" smtClean="0">
                <a:solidFill>
                  <a:schemeClr val="tx2"/>
                </a:solidFill>
              </a:rPr>
              <a:t>Health Semi-Professionals</a:t>
            </a:r>
          </a:p>
          <a:p>
            <a:pPr eaLnBrk="1" hangingPunct="1">
              <a:buFont typeface="Arial" pitchFamily="34" charset="0"/>
              <a:buNone/>
            </a:pPr>
            <a:r>
              <a:rPr lang="en-GB" sz="1600" dirty="0" smtClean="0">
                <a:solidFill>
                  <a:schemeClr val="tx2"/>
                </a:solidFill>
              </a:rPr>
              <a:t>220 Medical practitioners			</a:t>
            </a:r>
            <a:r>
              <a:rPr lang="en-GB" sz="1600" dirty="0" smtClean="0">
                <a:solidFill>
                  <a:srgbClr val="C00000"/>
                </a:solidFill>
              </a:rPr>
              <a:t>222 Ophthalmic opticians</a:t>
            </a:r>
          </a:p>
          <a:p>
            <a:pPr eaLnBrk="1" hangingPunct="1">
              <a:buFont typeface="Arial" pitchFamily="34" charset="0"/>
              <a:buNone/>
            </a:pPr>
            <a:r>
              <a:rPr lang="en-GB" sz="1600" dirty="0" smtClean="0">
                <a:solidFill>
                  <a:schemeClr val="tx2"/>
                </a:solidFill>
              </a:rPr>
              <a:t>221 Pharmacists / pharmacologists		340 Nurses</a:t>
            </a:r>
          </a:p>
          <a:p>
            <a:pPr eaLnBrk="1" hangingPunct="1">
              <a:buFont typeface="Arial" pitchFamily="34" charset="0"/>
              <a:buNone/>
            </a:pPr>
            <a:r>
              <a:rPr lang="en-GB" sz="1600" dirty="0" smtClean="0">
                <a:solidFill>
                  <a:schemeClr val="tx2"/>
                </a:solidFill>
              </a:rPr>
              <a:t>223 Dental practitioners			341 Midwives</a:t>
            </a:r>
          </a:p>
          <a:p>
            <a:pPr eaLnBrk="1" hangingPunct="1">
              <a:buFont typeface="Arial" pitchFamily="34" charset="0"/>
              <a:buNone/>
            </a:pPr>
            <a:r>
              <a:rPr lang="en-GB" sz="1600" dirty="0" smtClean="0">
                <a:solidFill>
                  <a:schemeClr val="tx2"/>
                </a:solidFill>
              </a:rPr>
              <a:t>224 Veterinarians				342 Medical radiographers</a:t>
            </a:r>
          </a:p>
          <a:p>
            <a:pPr eaLnBrk="1" hangingPunct="1">
              <a:buFont typeface="Arial" pitchFamily="34" charset="0"/>
              <a:buNone/>
            </a:pPr>
            <a:r>
              <a:rPr lang="en-GB" sz="1600" dirty="0" smtClean="0">
                <a:solidFill>
                  <a:schemeClr val="tx2"/>
                </a:solidFill>
              </a:rPr>
              <a:t>						343 Physiotherapists</a:t>
            </a:r>
          </a:p>
          <a:p>
            <a:pPr eaLnBrk="1" hangingPunct="1">
              <a:buFont typeface="Arial" pitchFamily="34" charset="0"/>
              <a:buNone/>
            </a:pPr>
            <a:r>
              <a:rPr lang="en-GB" sz="1600" b="1" dirty="0" smtClean="0">
                <a:solidFill>
                  <a:schemeClr val="tx2"/>
                </a:solidFill>
              </a:rPr>
              <a:t>Workers in religion</a:t>
            </a:r>
            <a:r>
              <a:rPr lang="en-GB" sz="1600" dirty="0" smtClean="0">
                <a:solidFill>
                  <a:schemeClr val="tx2"/>
                </a:solidFill>
              </a:rPr>
              <a:t>				344 Chiropodists</a:t>
            </a:r>
          </a:p>
          <a:p>
            <a:pPr eaLnBrk="1" hangingPunct="1">
              <a:buFont typeface="Arial" pitchFamily="34" charset="0"/>
              <a:buNone/>
            </a:pPr>
            <a:r>
              <a:rPr lang="en-GB" sz="1600" dirty="0" smtClean="0">
                <a:solidFill>
                  <a:schemeClr val="tx2"/>
                </a:solidFill>
              </a:rPr>
              <a:t>292 Clergy					</a:t>
            </a:r>
            <a:r>
              <a:rPr lang="en-GB" sz="1600" dirty="0" smtClean="0">
                <a:solidFill>
                  <a:srgbClr val="C00000"/>
                </a:solidFill>
              </a:rPr>
              <a:t>345 Dispensing opticians</a:t>
            </a:r>
          </a:p>
          <a:p>
            <a:pPr eaLnBrk="1" hangingPunct="1">
              <a:buFont typeface="Arial" pitchFamily="34" charset="0"/>
              <a:buNone/>
            </a:pPr>
            <a:r>
              <a:rPr lang="en-GB" sz="1600" dirty="0" smtClean="0">
                <a:solidFill>
                  <a:schemeClr val="tx2"/>
                </a:solidFill>
              </a:rPr>
              <a:t>						347 Occupational and speech therapists</a:t>
            </a:r>
          </a:p>
          <a:p>
            <a:pPr eaLnBrk="1" hangingPunct="1">
              <a:buFont typeface="Arial" pitchFamily="34" charset="0"/>
              <a:buNone/>
            </a:pPr>
            <a:r>
              <a:rPr lang="en-GB" sz="1600" b="1" dirty="0" smtClean="0">
                <a:solidFill>
                  <a:schemeClr val="tx2"/>
                </a:solidFill>
              </a:rPr>
              <a:t>Elementary and Secondary teachers</a:t>
            </a:r>
            <a:r>
              <a:rPr lang="en-GB" sz="1600" dirty="0" smtClean="0">
                <a:solidFill>
                  <a:schemeClr val="tx2"/>
                </a:solidFill>
              </a:rPr>
              <a:t>		348 Environmental health officers</a:t>
            </a:r>
          </a:p>
          <a:p>
            <a:pPr eaLnBrk="1" hangingPunct="1">
              <a:buFont typeface="Arial" pitchFamily="34" charset="0"/>
              <a:buNone/>
            </a:pPr>
            <a:r>
              <a:rPr lang="en-GB" sz="1600" dirty="0" smtClean="0">
                <a:solidFill>
                  <a:schemeClr val="tx2"/>
                </a:solidFill>
              </a:rPr>
              <a:t>233 Secondary school teachers			349 Other health associated professionals</a:t>
            </a:r>
          </a:p>
          <a:p>
            <a:pPr eaLnBrk="1" hangingPunct="1">
              <a:buFont typeface="Arial" pitchFamily="34" charset="0"/>
              <a:buNone/>
            </a:pPr>
            <a:r>
              <a:rPr lang="en-GB" sz="1600" dirty="0" smtClean="0">
                <a:solidFill>
                  <a:schemeClr val="tx2"/>
                </a:solidFill>
              </a:rPr>
              <a:t>234 Primary school teachers			</a:t>
            </a:r>
          </a:p>
          <a:p>
            <a:pPr eaLnBrk="1" hangingPunct="1">
              <a:buFont typeface="Arial" pitchFamily="34" charset="0"/>
              <a:buNone/>
            </a:pPr>
            <a:r>
              <a:rPr lang="en-GB" sz="1600" dirty="0" smtClean="0">
                <a:solidFill>
                  <a:schemeClr val="tx2"/>
                </a:solidFill>
              </a:rPr>
              <a:t>235 Special education				</a:t>
            </a:r>
          </a:p>
          <a:p>
            <a:pPr eaLnBrk="1" hangingPunct="1">
              <a:buFont typeface="Arial" pitchFamily="34" charset="0"/>
              <a:buNone/>
            </a:pPr>
            <a:r>
              <a:rPr lang="en-GB" sz="1600" dirty="0" smtClean="0">
                <a:solidFill>
                  <a:schemeClr val="tx2"/>
                </a:solidFill>
              </a:rPr>
              <a:t>239 Other teaching (e.g. dance)	</a:t>
            </a:r>
            <a:r>
              <a:rPr lang="en-GB" sz="1600" dirty="0" smtClean="0"/>
              <a:t>			</a:t>
            </a:r>
          </a:p>
          <a:p>
            <a:pPr eaLnBrk="1" hangingPunct="1">
              <a:buFont typeface="Arial" pitchFamily="34" charset="0"/>
              <a:buNone/>
            </a:pPr>
            <a:r>
              <a:rPr lang="en-GB" dirty="0" smtClean="0"/>
              <a:t> </a:t>
            </a:r>
          </a:p>
          <a:p>
            <a:pPr eaLnBrk="1" hangingPunct="1">
              <a:buFont typeface="Arial" pitchFamily="34" charset="0"/>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71414"/>
          <a:ext cx="9001154" cy="6565555"/>
        </p:xfrm>
        <a:graphic>
          <a:graphicData uri="http://schemas.openxmlformats.org/drawingml/2006/table">
            <a:tbl>
              <a:tblPr/>
              <a:tblGrid>
                <a:gridCol w="3727034"/>
                <a:gridCol w="1617406"/>
                <a:gridCol w="1299261"/>
                <a:gridCol w="1654263"/>
                <a:gridCol w="703190"/>
              </a:tblGrid>
              <a:tr h="71438">
                <a:tc rowSpan="2">
                  <a:txBody>
                    <a:bodyPr/>
                    <a:lstStyle/>
                    <a:p>
                      <a:pPr algn="l" rtl="0" fontAlgn="b"/>
                      <a:r>
                        <a:rPr lang="en-GB" sz="1600" b="1" i="0" u="none" strike="noStrike" dirty="0" err="1">
                          <a:solidFill>
                            <a:srgbClr val="000000"/>
                          </a:solidFill>
                          <a:latin typeface="Calibri"/>
                        </a:rPr>
                        <a:t>Microclass</a:t>
                      </a:r>
                      <a:r>
                        <a:rPr lang="en-GB" sz="1600" b="0" i="0" u="none" strike="noStrike" dirty="0">
                          <a:solidFill>
                            <a:srgbClr val="000000"/>
                          </a:solidFill>
                          <a:latin typeface="Times New Roman"/>
                        </a:rPr>
                        <a:t> </a:t>
                      </a:r>
                      <a:endParaRPr lang="en-GB" sz="1600" b="1" i="0" u="none" strike="noStrike" dirty="0">
                        <a:solidFill>
                          <a:srgbClr val="000000"/>
                        </a:solidFill>
                        <a:latin typeface="Calibri"/>
                      </a:endParaRPr>
                    </a:p>
                  </a:txBody>
                  <a:tcPr marL="1890" marR="1890" marT="1890" marB="0" anchor="b">
                    <a:lnL>
                      <a:noFill/>
                    </a:lnL>
                    <a:lnR>
                      <a:noFill/>
                    </a:lnR>
                    <a:lnT>
                      <a:noFill/>
                    </a:lnT>
                    <a:lnB>
                      <a:noFill/>
                    </a:lnB>
                  </a:tcPr>
                </a:tc>
                <a:tc rowSpan="2">
                  <a:txBody>
                    <a:bodyPr/>
                    <a:lstStyle/>
                    <a:p>
                      <a:pPr algn="r" rtl="0" fontAlgn="b"/>
                      <a:r>
                        <a:rPr lang="en-GB" sz="1600" b="1" i="0" u="none" strike="noStrike">
                          <a:solidFill>
                            <a:srgbClr val="000000"/>
                          </a:solidFill>
                          <a:latin typeface="Calibri"/>
                        </a:rPr>
                        <a:t>Mean GCSE score</a:t>
                      </a:r>
                      <a:r>
                        <a:rPr lang="en-GB" sz="1600" b="0" i="0" u="none" strike="noStrike">
                          <a:solidFill>
                            <a:srgbClr val="000000"/>
                          </a:solidFill>
                          <a:latin typeface="Times New Roman"/>
                        </a:rPr>
                        <a:t> </a:t>
                      </a:r>
                      <a:endParaRPr lang="en-GB" sz="1600" b="1" i="0" u="none" strike="noStrike">
                        <a:solidFill>
                          <a:srgbClr val="000000"/>
                        </a:solidFill>
                        <a:latin typeface="Calibri"/>
                      </a:endParaRPr>
                    </a:p>
                  </a:txBody>
                  <a:tcPr marL="1890" marR="1890" marT="1890" marB="0" anchor="b">
                    <a:lnL>
                      <a:noFill/>
                    </a:lnL>
                    <a:lnR>
                      <a:noFill/>
                    </a:lnR>
                    <a:lnT>
                      <a:noFill/>
                    </a:lnT>
                    <a:lnB>
                      <a:noFill/>
                    </a:lnB>
                  </a:tcPr>
                </a:tc>
                <a:tc>
                  <a:txBody>
                    <a:bodyPr/>
                    <a:lstStyle/>
                    <a:p>
                      <a:pPr algn="r" rtl="0" fontAlgn="b"/>
                      <a:r>
                        <a:rPr lang="en-GB" sz="1600" b="1" i="0" u="none" strike="noStrike" dirty="0">
                          <a:solidFill>
                            <a:srgbClr val="000000"/>
                          </a:solidFill>
                          <a:latin typeface="Calibri"/>
                        </a:rPr>
                        <a:t>S.E. Mean</a:t>
                      </a:r>
                      <a:r>
                        <a:rPr lang="en-GB" sz="1100" b="1" i="0" u="none" strike="noStrike" dirty="0">
                          <a:solidFill>
                            <a:srgbClr val="000000"/>
                          </a:solidFill>
                          <a:latin typeface="Calibri"/>
                        </a:rPr>
                        <a:t> </a:t>
                      </a:r>
                      <a:r>
                        <a:rPr lang="en-GB" sz="1100" b="0" i="0" u="none" strike="noStrike" dirty="0">
                          <a:solidFill>
                            <a:srgbClr val="000000"/>
                          </a:solidFill>
                          <a:latin typeface="Times New Roman"/>
                        </a:rPr>
                        <a:t> </a:t>
                      </a:r>
                      <a:endParaRPr lang="en-GB" sz="1100" b="1" i="0" u="none" strike="noStrike" dirty="0">
                        <a:solidFill>
                          <a:srgbClr val="000000"/>
                        </a:solidFill>
                        <a:latin typeface="Calibri"/>
                      </a:endParaRPr>
                    </a:p>
                  </a:txBody>
                  <a:tcPr marL="1890" marR="1890" marT="1890" marB="0" anchor="b">
                    <a:lnL>
                      <a:noFill/>
                    </a:lnL>
                    <a:lnR>
                      <a:noFill/>
                    </a:lnR>
                    <a:lnT>
                      <a:noFill/>
                    </a:lnT>
                    <a:lnB>
                      <a:noFill/>
                    </a:lnB>
                  </a:tcPr>
                </a:tc>
                <a:tc rowSpan="2">
                  <a:txBody>
                    <a:bodyPr/>
                    <a:lstStyle/>
                    <a:p>
                      <a:pPr algn="r" rtl="0" fontAlgn="b"/>
                      <a:r>
                        <a:rPr lang="en-GB" sz="1600" b="1" i="0" u="none" strike="noStrike" dirty="0">
                          <a:solidFill>
                            <a:srgbClr val="000000"/>
                          </a:solidFill>
                          <a:latin typeface="Calibri"/>
                        </a:rPr>
                        <a:t>Median GCSE score</a:t>
                      </a:r>
                      <a:r>
                        <a:rPr lang="en-GB" sz="1600" b="0" i="0" u="none" strike="noStrike" dirty="0">
                          <a:solidFill>
                            <a:srgbClr val="000000"/>
                          </a:solidFill>
                          <a:latin typeface="Times New Roman"/>
                        </a:rPr>
                        <a:t> </a:t>
                      </a:r>
                      <a:endParaRPr lang="en-GB" sz="1600" b="1" i="0" u="none" strike="noStrike" dirty="0">
                        <a:solidFill>
                          <a:srgbClr val="000000"/>
                        </a:solidFill>
                        <a:latin typeface="Calibri"/>
                      </a:endParaRPr>
                    </a:p>
                  </a:txBody>
                  <a:tcPr marL="1890" marR="1890" marT="1890" marB="0" anchor="b">
                    <a:lnL>
                      <a:noFill/>
                    </a:lnL>
                    <a:lnR>
                      <a:noFill/>
                    </a:lnR>
                    <a:lnT>
                      <a:noFill/>
                    </a:lnT>
                    <a:lnB>
                      <a:noFill/>
                    </a:lnB>
                  </a:tcPr>
                </a:tc>
                <a:tc rowSpan="2">
                  <a:txBody>
                    <a:bodyPr/>
                    <a:lstStyle/>
                    <a:p>
                      <a:pPr algn="r" rtl="0" fontAlgn="b"/>
                      <a:r>
                        <a:rPr lang="en-GB" sz="1600" b="1" i="0" u="none" strike="noStrike" dirty="0">
                          <a:solidFill>
                            <a:srgbClr val="000000"/>
                          </a:solidFill>
                          <a:latin typeface="Calibri"/>
                        </a:rPr>
                        <a:t>n</a:t>
                      </a:r>
                      <a:r>
                        <a:rPr lang="en-GB" sz="1600" b="0" i="0" u="none" strike="noStrike" dirty="0">
                          <a:solidFill>
                            <a:srgbClr val="000000"/>
                          </a:solidFill>
                          <a:latin typeface="Times New Roman"/>
                        </a:rPr>
                        <a:t> </a:t>
                      </a:r>
                      <a:endParaRPr lang="en-GB" sz="1600" b="1" i="0" u="none" strike="noStrike" dirty="0">
                        <a:solidFill>
                          <a:srgbClr val="000000"/>
                        </a:solidFill>
                        <a:latin typeface="Calibri"/>
                      </a:endParaRPr>
                    </a:p>
                  </a:txBody>
                  <a:tcPr marL="1890" marR="1890" marT="1890" marB="0" anchor="b">
                    <a:lnL>
                      <a:noFill/>
                    </a:lnL>
                    <a:lnR>
                      <a:noFill/>
                    </a:lnR>
                    <a:lnT>
                      <a:noFill/>
                    </a:lnT>
                    <a:lnB>
                      <a:noFill/>
                    </a:lnB>
                  </a:tcPr>
                </a:tc>
              </a:tr>
              <a:tr h="208462">
                <a:tc vMerge="1">
                  <a:txBody>
                    <a:bodyPr/>
                    <a:lstStyle/>
                    <a:p>
                      <a:endParaRPr lang="en-GB"/>
                    </a:p>
                  </a:txBody>
                  <a:tcPr/>
                </a:tc>
                <a:tc vMerge="1">
                  <a:txBody>
                    <a:bodyPr/>
                    <a:lstStyle/>
                    <a:p>
                      <a:endParaRPr lang="en-GB"/>
                    </a:p>
                  </a:txBody>
                  <a:tcPr/>
                </a:tc>
                <a:tc>
                  <a:txBody>
                    <a:bodyPr/>
                    <a:lstStyle/>
                    <a:p>
                      <a:pPr algn="r" rtl="0" fontAlgn="b"/>
                      <a:r>
                        <a:rPr lang="en-GB" sz="1600" b="1" i="0" u="none" strike="noStrike" dirty="0">
                          <a:solidFill>
                            <a:srgbClr val="000000"/>
                          </a:solidFill>
                          <a:latin typeface="Calibri"/>
                        </a:rPr>
                        <a:t>GCSE score</a:t>
                      </a:r>
                      <a:r>
                        <a:rPr lang="en-GB" sz="1600" b="0" i="0" u="none" strike="noStrike" dirty="0">
                          <a:solidFill>
                            <a:srgbClr val="000000"/>
                          </a:solidFill>
                          <a:latin typeface="Times New Roman"/>
                        </a:rPr>
                        <a:t> </a:t>
                      </a:r>
                      <a:endParaRPr lang="en-GB" sz="1600" b="1" i="0" u="none" strike="noStrike" dirty="0">
                        <a:solidFill>
                          <a:srgbClr val="000000"/>
                        </a:solidFill>
                        <a:latin typeface="Calibri"/>
                      </a:endParaRPr>
                    </a:p>
                  </a:txBody>
                  <a:tcPr marL="1890" marR="1890" marT="1890" marB="0" anchor="b">
                    <a:lnL>
                      <a:noFill/>
                    </a:lnL>
                    <a:lnR>
                      <a:noFill/>
                    </a:lnR>
                    <a:lnT>
                      <a:noFill/>
                    </a:lnT>
                    <a:lnB>
                      <a:noFill/>
                    </a:lnB>
                  </a:tcPr>
                </a:tc>
                <a:tc vMerge="1">
                  <a:txBody>
                    <a:bodyPr/>
                    <a:lstStyle/>
                    <a:p>
                      <a:endParaRPr lang="en-GB"/>
                    </a:p>
                  </a:txBody>
                  <a:tcPr/>
                </a:tc>
                <a:tc vMerge="1">
                  <a:txBody>
                    <a:bodyPr/>
                    <a:lstStyle/>
                    <a:p>
                      <a:endParaRPr lang="en-GB"/>
                    </a:p>
                  </a:txBody>
                  <a:tcPr/>
                </a:tc>
              </a:tr>
              <a:tr h="208462">
                <a:tc>
                  <a:txBody>
                    <a:bodyPr/>
                    <a:lstStyle/>
                    <a:p>
                      <a:pPr algn="ctr" rtl="0" fontAlgn="b"/>
                      <a:endParaRPr lang="en-GB" sz="1600" b="0" i="0" u="none" strike="noStrike" dirty="0">
                        <a:solidFill>
                          <a:srgbClr val="000000"/>
                        </a:solidFill>
                        <a:latin typeface="Calibri"/>
                      </a:endParaRPr>
                    </a:p>
                  </a:txBody>
                  <a:tcPr marL="1890" marR="1890" marT="1890" marB="0" anchor="b">
                    <a:lnL>
                      <a:noFill/>
                    </a:lnL>
                    <a:lnR>
                      <a:noFill/>
                    </a:lnR>
                    <a:lnT>
                      <a:noFill/>
                    </a:lnT>
                    <a:lnB>
                      <a:noFill/>
                    </a:lnB>
                  </a:tcPr>
                </a:tc>
                <a:tc>
                  <a:txBody>
                    <a:bodyPr/>
                    <a:lstStyle/>
                    <a:p>
                      <a:pPr algn="ctr" rtl="0" fontAlgn="b"/>
                      <a:endParaRPr lang="en-GB" sz="1600" b="0" i="0" u="none" strike="noStrike">
                        <a:solidFill>
                          <a:srgbClr val="000000"/>
                        </a:solidFill>
                        <a:latin typeface="Calibri"/>
                      </a:endParaRPr>
                    </a:p>
                  </a:txBody>
                  <a:tcPr marL="1890" marR="1890" marT="1890" marB="0" anchor="b">
                    <a:lnL>
                      <a:noFill/>
                    </a:lnL>
                    <a:lnR>
                      <a:noFill/>
                    </a:lnR>
                    <a:lnT>
                      <a:noFill/>
                    </a:lnT>
                    <a:lnB>
                      <a:noFill/>
                    </a:lnB>
                  </a:tcPr>
                </a:tc>
                <a:tc>
                  <a:txBody>
                    <a:bodyPr/>
                    <a:lstStyle/>
                    <a:p>
                      <a:pPr algn="ctr" rtl="0" fontAlgn="b"/>
                      <a:endParaRPr lang="en-GB" sz="1600" b="0" i="0" u="none" strike="noStrike">
                        <a:solidFill>
                          <a:srgbClr val="000000"/>
                        </a:solidFill>
                        <a:latin typeface="Calibri"/>
                      </a:endParaRPr>
                    </a:p>
                  </a:txBody>
                  <a:tcPr marL="1890" marR="1890" marT="1890" marB="0" anchor="b">
                    <a:lnL>
                      <a:noFill/>
                    </a:lnL>
                    <a:lnR>
                      <a:noFill/>
                    </a:lnR>
                    <a:lnT>
                      <a:noFill/>
                    </a:lnT>
                    <a:lnB>
                      <a:noFill/>
                    </a:lnB>
                  </a:tcPr>
                </a:tc>
                <a:tc>
                  <a:txBody>
                    <a:bodyPr/>
                    <a:lstStyle/>
                    <a:p>
                      <a:pPr algn="ctr" rtl="0" fontAlgn="b"/>
                      <a:endParaRPr lang="en-GB" sz="1600" b="0" i="0" u="none" strike="noStrike">
                        <a:solidFill>
                          <a:srgbClr val="000000"/>
                        </a:solidFill>
                        <a:latin typeface="Calibri"/>
                      </a:endParaRPr>
                    </a:p>
                  </a:txBody>
                  <a:tcPr marL="1890" marR="1890" marT="1890" marB="0" anchor="b">
                    <a:lnL>
                      <a:noFill/>
                    </a:lnL>
                    <a:lnR>
                      <a:noFill/>
                    </a:lnR>
                    <a:lnT>
                      <a:noFill/>
                    </a:lnT>
                    <a:lnB>
                      <a:noFill/>
                    </a:lnB>
                  </a:tcPr>
                </a:tc>
                <a:tc>
                  <a:txBody>
                    <a:bodyPr/>
                    <a:lstStyle/>
                    <a:p>
                      <a:pPr algn="r" rtl="0" fontAlgn="b"/>
                      <a:endParaRPr lang="en-GB" sz="1600" b="0" i="0" u="none" strike="noStrike" dirty="0">
                        <a:solidFill>
                          <a:srgbClr val="000000"/>
                        </a:solidFill>
                        <a:latin typeface="Calibri"/>
                      </a:endParaRP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000000"/>
                          </a:solidFill>
                          <a:latin typeface="Calibri"/>
                        </a:rPr>
                        <a:t>Health professionals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52.96</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0.69</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55</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426</a:t>
                      </a:r>
                    </a:p>
                  </a:txBody>
                  <a:tcPr marL="1890" marR="1890" marT="1890" marB="0" anchor="b">
                    <a:lnL>
                      <a:noFill/>
                    </a:lnL>
                    <a:lnR>
                      <a:noFill/>
                    </a:lnR>
                    <a:lnT>
                      <a:noFill/>
                    </a:lnT>
                    <a:lnB>
                      <a:noFill/>
                    </a:lnB>
                  </a:tcPr>
                </a:tc>
              </a:tr>
              <a:tr h="336245">
                <a:tc>
                  <a:txBody>
                    <a:bodyPr/>
                    <a:lstStyle/>
                    <a:p>
                      <a:pPr algn="l" rtl="0" fontAlgn="b"/>
                      <a:r>
                        <a:rPr lang="en-GB" sz="1600" b="0" i="0" u="none" strike="noStrike" dirty="0">
                          <a:solidFill>
                            <a:srgbClr val="000000"/>
                          </a:solidFill>
                          <a:latin typeface="Calibri"/>
                        </a:rPr>
                        <a:t>Statistical and social scientists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51.18</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1.55</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54</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83</a:t>
                      </a:r>
                    </a:p>
                  </a:txBody>
                  <a:tcPr marL="1890" marR="1890" marT="1890" marB="0" anchor="b">
                    <a:lnL>
                      <a:noFill/>
                    </a:lnL>
                    <a:lnR>
                      <a:noFill/>
                    </a:lnR>
                    <a:lnT>
                      <a:noFill/>
                    </a:lnT>
                    <a:lnB>
                      <a:noFill/>
                    </a:lnB>
                  </a:tcPr>
                </a:tc>
              </a:tr>
              <a:tr h="285752">
                <a:tc>
                  <a:txBody>
                    <a:bodyPr/>
                    <a:lstStyle/>
                    <a:p>
                      <a:pPr algn="l" rtl="0" fontAlgn="b"/>
                      <a:r>
                        <a:rPr lang="en-GB" sz="1600" b="0" i="0" u="none" strike="noStrike" dirty="0">
                          <a:solidFill>
                            <a:srgbClr val="000000"/>
                          </a:solidFill>
                          <a:latin typeface="Calibri"/>
                        </a:rPr>
                        <a:t>Professors and instructors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51.13</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0.52</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53</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738</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000000"/>
                          </a:solidFill>
                          <a:latin typeface="Calibri"/>
                        </a:rPr>
                        <a:t>Natural scientists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51.12</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0.78</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53</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299</a:t>
                      </a:r>
                    </a:p>
                  </a:txBody>
                  <a:tcPr marL="1890" marR="1890" marT="1890" marB="0" anchor="b">
                    <a:lnL>
                      <a:noFill/>
                    </a:lnL>
                    <a:lnR>
                      <a:noFill/>
                    </a:lnR>
                    <a:lnT>
                      <a:noFill/>
                    </a:lnT>
                    <a:lnB>
                      <a:noFill/>
                    </a:lnB>
                  </a:tcPr>
                </a:tc>
              </a:tr>
              <a:tr h="325774">
                <a:tc>
                  <a:txBody>
                    <a:bodyPr/>
                    <a:lstStyle/>
                    <a:p>
                      <a:pPr algn="l" rtl="0" fontAlgn="b"/>
                      <a:r>
                        <a:rPr lang="en-GB" sz="1600" b="0" i="0" u="none" strike="noStrike" dirty="0">
                          <a:solidFill>
                            <a:srgbClr val="000000"/>
                          </a:solidFill>
                          <a:latin typeface="Calibri"/>
                        </a:rPr>
                        <a:t>Elementary and secondary school teachers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50.45</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0.28</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52</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2521</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000000"/>
                          </a:solidFill>
                          <a:latin typeface="Calibri"/>
                        </a:rPr>
                        <a:t>Jurists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49.81</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1.03</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51</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219</a:t>
                      </a:r>
                    </a:p>
                  </a:txBody>
                  <a:tcPr marL="1890" marR="1890" marT="1890" marB="0" anchor="b">
                    <a:lnL>
                      <a:noFill/>
                    </a:lnL>
                    <a:lnR>
                      <a:noFill/>
                    </a:lnR>
                    <a:lnT>
                      <a:noFill/>
                    </a:lnT>
                    <a:lnB>
                      <a:noFill/>
                    </a:lnB>
                  </a:tcPr>
                </a:tc>
              </a:tr>
              <a:tr h="325774">
                <a:tc>
                  <a:txBody>
                    <a:bodyPr/>
                    <a:lstStyle/>
                    <a:p>
                      <a:pPr algn="l" rtl="0" fontAlgn="b"/>
                      <a:r>
                        <a:rPr lang="en-GB" sz="1600" b="0" i="0" u="none" strike="noStrike" dirty="0">
                          <a:solidFill>
                            <a:srgbClr val="000000"/>
                          </a:solidFill>
                          <a:latin typeface="Calibri"/>
                        </a:rPr>
                        <a:t>Systems analysts and programmers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49.11</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0.46</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51</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948</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000000"/>
                          </a:solidFill>
                          <a:latin typeface="Calibri"/>
                        </a:rPr>
                        <a:t>Workers in religion</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49.01</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1.13</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52</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180</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000000"/>
                          </a:solidFill>
                          <a:latin typeface="Calibri"/>
                        </a:rPr>
                        <a:t>Librarians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48.81</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1.29</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50</a:t>
                      </a:r>
                    </a:p>
                  </a:txBody>
                  <a:tcPr marL="1890" marR="1890" marT="1890" marB="0" anchor="b">
                    <a:lnL>
                      <a:noFill/>
                    </a:lnL>
                    <a:lnR>
                      <a:noFill/>
                    </a:lnR>
                    <a:lnT>
                      <a:noFill/>
                    </a:lnT>
                    <a:lnB>
                      <a:noFill/>
                    </a:lnB>
                  </a:tcPr>
                </a:tc>
                <a:tc>
                  <a:txBody>
                    <a:bodyPr/>
                    <a:lstStyle/>
                    <a:p>
                      <a:pPr algn="r" rtl="0" fontAlgn="b"/>
                      <a:r>
                        <a:rPr lang="en-GB" sz="1600" b="0" i="0" u="none" strike="noStrike">
                          <a:solidFill>
                            <a:srgbClr val="000000"/>
                          </a:solidFill>
                          <a:latin typeface="Calibri"/>
                        </a:rPr>
                        <a:t>111</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000000"/>
                          </a:solidFill>
                          <a:latin typeface="Calibri"/>
                        </a:rPr>
                        <a:t>Architects</a:t>
                      </a:r>
                      <a:r>
                        <a:rPr lang="en-GB" sz="1600" b="0" i="0" u="none" strike="noStrike" dirty="0">
                          <a:solidFill>
                            <a:srgbClr val="000000"/>
                          </a:solidFill>
                          <a:latin typeface="Times New Roman"/>
                        </a:rPr>
                        <a:t> </a:t>
                      </a:r>
                      <a:r>
                        <a:rPr lang="en-GB" sz="1600" b="0" i="0" u="none" strike="noStrike" dirty="0">
                          <a:solidFill>
                            <a:srgbClr val="000000"/>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000000"/>
                          </a:solidFill>
                          <a:latin typeface="Calibri"/>
                        </a:rPr>
                        <a:t>48.54</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000000"/>
                          </a:solidFill>
                          <a:latin typeface="Calibri"/>
                        </a:rPr>
                        <a:t>0.64</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000000"/>
                          </a:solidFill>
                          <a:latin typeface="Calibri"/>
                        </a:rPr>
                        <a:t>50</a:t>
                      </a:r>
                    </a:p>
                  </a:txBody>
                  <a:tcPr marL="1890" marR="1890" marT="1890" marB="0" anchor="b">
                    <a:lnL>
                      <a:noFill/>
                    </a:lnL>
                    <a:lnR>
                      <a:noFill/>
                    </a:lnR>
                    <a:lnT>
                      <a:noFill/>
                    </a:lnT>
                    <a:lnB>
                      <a:noFill/>
                    </a:lnB>
                  </a:tcPr>
                </a:tc>
                <a:tc>
                  <a:txBody>
                    <a:bodyPr/>
                    <a:lstStyle/>
                    <a:p>
                      <a:pPr algn="r" rtl="0" fontAlgn="b"/>
                      <a:r>
                        <a:rPr lang="en-GB" sz="1600" b="0" i="0" u="none" strike="noStrike" dirty="0">
                          <a:solidFill>
                            <a:srgbClr val="000000"/>
                          </a:solidFill>
                          <a:latin typeface="Calibri"/>
                        </a:rPr>
                        <a:t>471</a:t>
                      </a:r>
                    </a:p>
                  </a:txBody>
                  <a:tcPr marL="1890" marR="1890" marT="1890" marB="0" anchor="b">
                    <a:lnL>
                      <a:noFill/>
                    </a:lnL>
                    <a:lnR>
                      <a:noFill/>
                    </a:lnR>
                    <a:lnT>
                      <a:noFill/>
                    </a:lnT>
                    <a:lnB>
                      <a:noFill/>
                    </a:lnB>
                  </a:tcPr>
                </a:tc>
              </a:tr>
              <a:tr h="208462">
                <a:tc>
                  <a:txBody>
                    <a:bodyPr/>
                    <a:lstStyle/>
                    <a:p>
                      <a:pPr algn="l" rtl="0" fontAlgn="b"/>
                      <a:endParaRPr lang="en-GB" sz="1600" b="0" i="0" u="none" strike="noStrike" dirty="0">
                        <a:solidFill>
                          <a:srgbClr val="000000"/>
                        </a:solidFill>
                        <a:latin typeface="Calibri"/>
                      </a:endParaRPr>
                    </a:p>
                  </a:txBody>
                  <a:tcPr marL="1890" marR="1890" marT="1890" marB="0" anchor="b">
                    <a:lnL>
                      <a:noFill/>
                    </a:lnL>
                    <a:lnR>
                      <a:noFill/>
                    </a:lnR>
                    <a:lnT>
                      <a:noFill/>
                    </a:lnT>
                    <a:lnB>
                      <a:noFill/>
                    </a:lnB>
                  </a:tcPr>
                </a:tc>
                <a:tc>
                  <a:txBody>
                    <a:bodyPr/>
                    <a:lstStyle/>
                    <a:p>
                      <a:pPr algn="ctr" rtl="0" fontAlgn="b"/>
                      <a:endParaRPr lang="en-GB" sz="1600" b="0" i="0" u="none" strike="noStrike">
                        <a:solidFill>
                          <a:srgbClr val="000000"/>
                        </a:solidFill>
                        <a:latin typeface="Calibri"/>
                      </a:endParaRPr>
                    </a:p>
                  </a:txBody>
                  <a:tcPr marL="1890" marR="1890" marT="1890" marB="0" anchor="b">
                    <a:lnL>
                      <a:noFill/>
                    </a:lnL>
                    <a:lnR>
                      <a:noFill/>
                    </a:lnR>
                    <a:lnT>
                      <a:noFill/>
                    </a:lnT>
                    <a:lnB>
                      <a:noFill/>
                    </a:lnB>
                  </a:tcPr>
                </a:tc>
                <a:tc>
                  <a:txBody>
                    <a:bodyPr/>
                    <a:lstStyle/>
                    <a:p>
                      <a:pPr algn="ctr" rtl="0" fontAlgn="b"/>
                      <a:endParaRPr lang="en-GB" sz="1600" b="0" i="0" u="none" strike="noStrike" dirty="0">
                        <a:solidFill>
                          <a:srgbClr val="000000"/>
                        </a:solidFill>
                        <a:latin typeface="Calibri"/>
                      </a:endParaRPr>
                    </a:p>
                  </a:txBody>
                  <a:tcPr marL="1890" marR="1890" marT="1890" marB="0" anchor="b">
                    <a:lnL>
                      <a:noFill/>
                    </a:lnL>
                    <a:lnR>
                      <a:noFill/>
                    </a:lnR>
                    <a:lnT>
                      <a:noFill/>
                    </a:lnT>
                    <a:lnB>
                      <a:noFill/>
                    </a:lnB>
                  </a:tcPr>
                </a:tc>
                <a:tc>
                  <a:txBody>
                    <a:bodyPr/>
                    <a:lstStyle/>
                    <a:p>
                      <a:pPr algn="ctr" rtl="0" fontAlgn="b"/>
                      <a:endParaRPr lang="en-GB" sz="1600" b="0" i="0" u="none" strike="noStrike" dirty="0">
                        <a:solidFill>
                          <a:srgbClr val="000000"/>
                        </a:solidFill>
                        <a:latin typeface="Calibri"/>
                      </a:endParaRPr>
                    </a:p>
                  </a:txBody>
                  <a:tcPr marL="1890" marR="1890" marT="1890" marB="0" anchor="b">
                    <a:lnL>
                      <a:noFill/>
                    </a:lnL>
                    <a:lnR>
                      <a:noFill/>
                    </a:lnR>
                    <a:lnT>
                      <a:noFill/>
                    </a:lnT>
                    <a:lnB>
                      <a:noFill/>
                    </a:lnB>
                  </a:tcPr>
                </a:tc>
                <a:tc>
                  <a:txBody>
                    <a:bodyPr/>
                    <a:lstStyle/>
                    <a:p>
                      <a:pPr algn="r" rtl="0" fontAlgn="b"/>
                      <a:endParaRPr lang="en-GB" sz="1600" b="0" i="0" u="none" strike="noStrike" dirty="0">
                        <a:solidFill>
                          <a:srgbClr val="000000"/>
                        </a:solidFill>
                        <a:latin typeface="Calibri"/>
                      </a:endParaRPr>
                    </a:p>
                  </a:txBody>
                  <a:tcPr marL="1890" marR="1890" marT="1890" marB="0" anchor="b">
                    <a:lnL>
                      <a:noFill/>
                    </a:lnL>
                    <a:lnR>
                      <a:noFill/>
                    </a:lnR>
                    <a:lnT>
                      <a:noFill/>
                    </a:lnT>
                    <a:lnB>
                      <a:noFill/>
                    </a:lnB>
                  </a:tcPr>
                </a:tc>
              </a:tr>
              <a:tr h="415094">
                <a:tc>
                  <a:txBody>
                    <a:bodyPr/>
                    <a:lstStyle/>
                    <a:p>
                      <a:pPr algn="l" rtl="0" fontAlgn="b"/>
                      <a:r>
                        <a:rPr lang="en-GB" sz="1600" b="0" i="0" u="none" strike="noStrike" dirty="0">
                          <a:solidFill>
                            <a:srgbClr val="3333FF"/>
                          </a:solidFill>
                          <a:latin typeface="Calibri"/>
                        </a:rPr>
                        <a:t>Sawyers and lumber inspectors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29.39</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1.67</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3333FF"/>
                          </a:solidFill>
                          <a:latin typeface="Calibri"/>
                        </a:rPr>
                        <a:t>29</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84</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3333FF"/>
                          </a:solidFill>
                          <a:latin typeface="Calibri"/>
                        </a:rPr>
                        <a:t>Food processors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29.31</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3.7</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29</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13</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3333FF"/>
                          </a:solidFill>
                          <a:latin typeface="Calibri"/>
                        </a:rPr>
                        <a:t>Truck drivers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29.28</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0.51</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29.5</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1062</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3333FF"/>
                          </a:solidFill>
                          <a:latin typeface="Calibri"/>
                        </a:rPr>
                        <a:t>Textile workers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28.92</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1.52</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3333FF"/>
                          </a:solidFill>
                          <a:latin typeface="Calibri"/>
                        </a:rPr>
                        <a:t>30</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127</a:t>
                      </a:r>
                    </a:p>
                  </a:txBody>
                  <a:tcPr marL="1890" marR="1890" marT="1890" marB="0" anchor="b">
                    <a:lnL>
                      <a:noFill/>
                    </a:lnL>
                    <a:lnR>
                      <a:noFill/>
                    </a:lnR>
                    <a:lnT>
                      <a:noFill/>
                    </a:lnT>
                    <a:lnB>
                      <a:noFill/>
                    </a:lnB>
                  </a:tcPr>
                </a:tc>
              </a:tr>
              <a:tr h="253666">
                <a:tc>
                  <a:txBody>
                    <a:bodyPr/>
                    <a:lstStyle/>
                    <a:p>
                      <a:pPr algn="l" rtl="0" fontAlgn="b"/>
                      <a:r>
                        <a:rPr lang="en-GB" sz="1600" b="0" i="0" u="none" strike="noStrike" dirty="0">
                          <a:solidFill>
                            <a:srgbClr val="3333FF"/>
                          </a:solidFill>
                          <a:latin typeface="Calibri"/>
                        </a:rPr>
                        <a:t>Heavy machine operators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28.49</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0.8</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28</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445</a:t>
                      </a:r>
                    </a:p>
                  </a:txBody>
                  <a:tcPr marL="1890" marR="1890" marT="1890" marB="0" anchor="b">
                    <a:lnL>
                      <a:noFill/>
                    </a:lnL>
                    <a:lnR>
                      <a:noFill/>
                    </a:lnR>
                    <a:lnT>
                      <a:noFill/>
                    </a:lnT>
                    <a:lnB>
                      <a:noFill/>
                    </a:lnB>
                  </a:tcPr>
                </a:tc>
              </a:tr>
              <a:tr h="357190">
                <a:tc>
                  <a:txBody>
                    <a:bodyPr/>
                    <a:lstStyle/>
                    <a:p>
                      <a:pPr algn="l" rtl="0" fontAlgn="b"/>
                      <a:r>
                        <a:rPr lang="en-GB" sz="1600" b="0" i="0" u="none" strike="noStrike" dirty="0">
                          <a:solidFill>
                            <a:srgbClr val="3333FF"/>
                          </a:solidFill>
                          <a:latin typeface="Calibri"/>
                        </a:rPr>
                        <a:t>Longshoremen and freight handlers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28.47</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1.29</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29</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139</a:t>
                      </a:r>
                    </a:p>
                  </a:txBody>
                  <a:tcPr marL="1890" marR="1890" marT="1890" marB="0" anchor="b">
                    <a:lnL>
                      <a:noFill/>
                    </a:lnL>
                    <a:lnR>
                      <a:noFill/>
                    </a:lnR>
                    <a:lnT>
                      <a:noFill/>
                    </a:lnT>
                    <a:lnB>
                      <a:noFill/>
                    </a:lnB>
                  </a:tcPr>
                </a:tc>
              </a:tr>
              <a:tr h="285752">
                <a:tc>
                  <a:txBody>
                    <a:bodyPr/>
                    <a:lstStyle/>
                    <a:p>
                      <a:pPr algn="l" rtl="0" fontAlgn="b"/>
                      <a:r>
                        <a:rPr lang="en-GB" sz="1600" b="0" i="0" u="none" strike="noStrike" dirty="0">
                          <a:solidFill>
                            <a:srgbClr val="3333FF"/>
                          </a:solidFill>
                          <a:latin typeface="Calibri"/>
                        </a:rPr>
                        <a:t>Miners and related workers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27.28</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1.2</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27</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183</a:t>
                      </a:r>
                    </a:p>
                  </a:txBody>
                  <a:tcPr marL="1890" marR="1890" marT="1890" marB="0" anchor="b">
                    <a:lnL>
                      <a:noFill/>
                    </a:lnL>
                    <a:lnR>
                      <a:noFill/>
                    </a:lnR>
                    <a:lnT>
                      <a:noFill/>
                    </a:lnT>
                    <a:lnB>
                      <a:noFill/>
                    </a:lnB>
                  </a:tcPr>
                </a:tc>
              </a:tr>
              <a:tr h="285752">
                <a:tc>
                  <a:txBody>
                    <a:bodyPr/>
                    <a:lstStyle/>
                    <a:p>
                      <a:pPr algn="l" rtl="0" fontAlgn="b"/>
                      <a:r>
                        <a:rPr lang="en-GB" sz="1600" b="0" i="0" u="none" strike="noStrike" dirty="0">
                          <a:solidFill>
                            <a:srgbClr val="3333FF"/>
                          </a:solidFill>
                          <a:latin typeface="Calibri"/>
                        </a:rPr>
                        <a:t>Housekeeping workers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26.93</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0.58</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26</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859</a:t>
                      </a:r>
                    </a:p>
                  </a:txBody>
                  <a:tcPr marL="1890" marR="1890" marT="1890" marB="0" anchor="b">
                    <a:lnL>
                      <a:noFill/>
                    </a:lnL>
                    <a:lnR>
                      <a:noFill/>
                    </a:lnR>
                    <a:lnT>
                      <a:noFill/>
                    </a:lnT>
                    <a:lnB>
                      <a:noFill/>
                    </a:lnB>
                  </a:tcPr>
                </a:tc>
              </a:tr>
              <a:tr h="208462">
                <a:tc>
                  <a:txBody>
                    <a:bodyPr/>
                    <a:lstStyle/>
                    <a:p>
                      <a:pPr algn="l" rtl="0" fontAlgn="b"/>
                      <a:r>
                        <a:rPr lang="en-GB" sz="1600" b="0" i="0" u="none" strike="noStrike" dirty="0">
                          <a:solidFill>
                            <a:srgbClr val="3333FF"/>
                          </a:solidFill>
                          <a:latin typeface="Calibri"/>
                        </a:rPr>
                        <a:t>Fishermen</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26</a:t>
                      </a:r>
                    </a:p>
                  </a:txBody>
                  <a:tcPr marL="1890" marR="1890" marT="1890" marB="0" anchor="b">
                    <a:lnL>
                      <a:noFill/>
                    </a:lnL>
                    <a:lnR>
                      <a:noFill/>
                    </a:lnR>
                    <a:lnT>
                      <a:noFill/>
                    </a:lnT>
                    <a:lnB>
                      <a:noFill/>
                    </a:lnB>
                  </a:tcPr>
                </a:tc>
                <a:tc>
                  <a:txBody>
                    <a:bodyPr/>
                    <a:lstStyle/>
                    <a:p>
                      <a:pPr algn="ctr" rtl="0" fontAlgn="b"/>
                      <a:r>
                        <a:rPr lang="en-GB" sz="1600" b="0" i="0" u="none" strike="noStrike">
                          <a:solidFill>
                            <a:srgbClr val="3333FF"/>
                          </a:solidFill>
                          <a:latin typeface="Calibri"/>
                        </a:rPr>
                        <a:t>2.88</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3333FF"/>
                          </a:solidFill>
                          <a:latin typeface="Calibri"/>
                        </a:rPr>
                        <a:t>23</a:t>
                      </a:r>
                    </a:p>
                  </a:txBody>
                  <a:tcPr marL="1890" marR="1890" marT="1890" marB="0" anchor="b">
                    <a:lnL>
                      <a:noFill/>
                    </a:lnL>
                    <a:lnR>
                      <a:noFill/>
                    </a:lnR>
                    <a:lnT>
                      <a:noFill/>
                    </a:lnT>
                    <a:lnB>
                      <a:noFill/>
                    </a:lnB>
                  </a:tcPr>
                </a:tc>
                <a:tc>
                  <a:txBody>
                    <a:bodyPr/>
                    <a:lstStyle/>
                    <a:p>
                      <a:pPr algn="r" rtl="0" fontAlgn="b"/>
                      <a:r>
                        <a:rPr lang="en-GB" sz="1600" b="0" i="0" u="none" strike="noStrike">
                          <a:solidFill>
                            <a:srgbClr val="3333FF"/>
                          </a:solidFill>
                          <a:latin typeface="Calibri"/>
                        </a:rPr>
                        <a:t>29</a:t>
                      </a:r>
                    </a:p>
                  </a:txBody>
                  <a:tcPr marL="1890" marR="1890" marT="1890" marB="0" anchor="b">
                    <a:lnL>
                      <a:noFill/>
                    </a:lnL>
                    <a:lnR>
                      <a:noFill/>
                    </a:lnR>
                    <a:lnT>
                      <a:noFill/>
                    </a:lnT>
                    <a:lnB>
                      <a:noFill/>
                    </a:lnB>
                  </a:tcPr>
                </a:tc>
              </a:tr>
              <a:tr h="254336">
                <a:tc>
                  <a:txBody>
                    <a:bodyPr/>
                    <a:lstStyle/>
                    <a:p>
                      <a:pPr algn="l" rtl="0" fontAlgn="b"/>
                      <a:r>
                        <a:rPr lang="en-GB" sz="1600" b="0" i="0" u="none" strike="noStrike" dirty="0">
                          <a:solidFill>
                            <a:srgbClr val="3333FF"/>
                          </a:solidFill>
                          <a:latin typeface="Calibri"/>
                        </a:rPr>
                        <a:t>Launderers and dry-cleaners</a:t>
                      </a:r>
                      <a:r>
                        <a:rPr lang="en-GB" sz="1600" b="0" i="0" u="none" strike="noStrike" dirty="0">
                          <a:solidFill>
                            <a:srgbClr val="3333FF"/>
                          </a:solidFill>
                          <a:latin typeface="Times New Roman"/>
                        </a:rPr>
                        <a:t> </a:t>
                      </a:r>
                      <a:r>
                        <a:rPr lang="en-GB" sz="1600" b="0" i="0" u="none" strike="noStrike" dirty="0">
                          <a:solidFill>
                            <a:srgbClr val="3333FF"/>
                          </a:solidFill>
                          <a:latin typeface="Calibri"/>
                        </a:rPr>
                        <a:t> </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3333FF"/>
                          </a:solidFill>
                          <a:latin typeface="Calibri"/>
                        </a:rPr>
                        <a:t>25.37</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3333FF"/>
                          </a:solidFill>
                          <a:latin typeface="Calibri"/>
                        </a:rPr>
                        <a:t>2.23</a:t>
                      </a:r>
                    </a:p>
                  </a:txBody>
                  <a:tcPr marL="1890" marR="1890" marT="1890" marB="0" anchor="b">
                    <a:lnL>
                      <a:noFill/>
                    </a:lnL>
                    <a:lnR>
                      <a:noFill/>
                    </a:lnR>
                    <a:lnT>
                      <a:noFill/>
                    </a:lnT>
                    <a:lnB>
                      <a:noFill/>
                    </a:lnB>
                  </a:tcPr>
                </a:tc>
                <a:tc>
                  <a:txBody>
                    <a:bodyPr/>
                    <a:lstStyle/>
                    <a:p>
                      <a:pPr algn="ctr" rtl="0" fontAlgn="b"/>
                      <a:r>
                        <a:rPr lang="en-GB" sz="1600" b="0" i="0" u="none" strike="noStrike" dirty="0">
                          <a:solidFill>
                            <a:srgbClr val="3333FF"/>
                          </a:solidFill>
                          <a:latin typeface="Calibri"/>
                        </a:rPr>
                        <a:t>25</a:t>
                      </a:r>
                    </a:p>
                  </a:txBody>
                  <a:tcPr marL="1890" marR="1890" marT="1890" marB="0" anchor="b">
                    <a:lnL>
                      <a:noFill/>
                    </a:lnL>
                    <a:lnR>
                      <a:noFill/>
                    </a:lnR>
                    <a:lnT>
                      <a:noFill/>
                    </a:lnT>
                    <a:lnB>
                      <a:noFill/>
                    </a:lnB>
                  </a:tcPr>
                </a:tc>
                <a:tc>
                  <a:txBody>
                    <a:bodyPr/>
                    <a:lstStyle/>
                    <a:p>
                      <a:pPr algn="r" rtl="0" fontAlgn="b"/>
                      <a:r>
                        <a:rPr lang="en-GB" sz="1600" b="0" i="0" u="none" strike="noStrike" dirty="0">
                          <a:solidFill>
                            <a:srgbClr val="3333FF"/>
                          </a:solidFill>
                          <a:latin typeface="Calibri"/>
                        </a:rPr>
                        <a:t>43</a:t>
                      </a:r>
                    </a:p>
                  </a:txBody>
                  <a:tcPr marL="1890" marR="1890" marT="189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97C9221-59AA-4B6D-AA30-38CDF765F69C}" type="slidenum">
              <a:rPr lang="en-GB" smtClean="0"/>
              <a:pPr>
                <a:defRPr/>
              </a:pPr>
              <a:t>22</a:t>
            </a:fld>
            <a:endParaRPr lang="en-GB"/>
          </a:p>
        </p:txBody>
      </p:sp>
      <p:pic>
        <p:nvPicPr>
          <p:cNvPr id="18435" name="Picture 2"/>
          <p:cNvPicPr>
            <a:picLocks noChangeAspect="1" noChangeArrowheads="1"/>
          </p:cNvPicPr>
          <p:nvPr/>
        </p:nvPicPr>
        <p:blipFill>
          <a:blip r:embed="rId2" cstate="print"/>
          <a:srcRect/>
          <a:stretch>
            <a:fillRect/>
          </a:stretch>
        </p:blipFill>
        <p:spPr bwMode="auto">
          <a:xfrm>
            <a:off x="0" y="0"/>
            <a:ext cx="9144000" cy="6691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651FB96-570C-45FA-8A23-893CE7B6D315}" type="slidenum">
              <a:rPr lang="en-GB" smtClean="0"/>
              <a:pPr>
                <a:defRPr/>
              </a:pPr>
              <a:t>23</a:t>
            </a:fld>
            <a:endParaRPr lang="en-GB"/>
          </a:p>
        </p:txBody>
      </p:sp>
      <p:pic>
        <p:nvPicPr>
          <p:cNvPr id="19459" name="Picture 2"/>
          <p:cNvPicPr>
            <a:picLocks noChangeAspect="1" noChangeArrowheads="1"/>
          </p:cNvPicPr>
          <p:nvPr/>
        </p:nvPicPr>
        <p:blipFill>
          <a:blip r:embed="rId2" cstate="print"/>
          <a:srcRect/>
          <a:stretch>
            <a:fillRect/>
          </a:stretch>
        </p:blipFill>
        <p:spPr bwMode="auto">
          <a:xfrm>
            <a:off x="0" y="0"/>
            <a:ext cx="9144000" cy="6535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928802"/>
          <a:ext cx="8715434" cy="4637820"/>
        </p:xfrm>
        <a:graphic>
          <a:graphicData uri="http://schemas.openxmlformats.org/drawingml/2006/table">
            <a:tbl>
              <a:tblPr/>
              <a:tblGrid>
                <a:gridCol w="1056416"/>
                <a:gridCol w="2015418"/>
                <a:gridCol w="1000132"/>
                <a:gridCol w="1143008"/>
                <a:gridCol w="1357322"/>
                <a:gridCol w="1086722"/>
                <a:gridCol w="1056416"/>
              </a:tblGrid>
              <a:tr h="972887">
                <a:tc gridSpan="2">
                  <a:txBody>
                    <a:bodyPr/>
                    <a:lstStyle/>
                    <a:p>
                      <a:pPr algn="ctr" fontAlgn="b"/>
                      <a:r>
                        <a:rPr lang="en-GB" sz="3600" b="0" i="0" u="none" strike="noStrike" dirty="0" err="1" smtClean="0">
                          <a:solidFill>
                            <a:srgbClr val="000000"/>
                          </a:solidFill>
                          <a:latin typeface="Calibri"/>
                        </a:rPr>
                        <a:t>Microclass</a:t>
                      </a:r>
                      <a:endParaRPr lang="en-GB" sz="3600" b="0" i="0" u="none" strike="noStrike" dirty="0" smtClean="0">
                        <a:solidFill>
                          <a:srgbClr val="000000"/>
                        </a:solidFill>
                        <a:latin typeface="Calibri"/>
                      </a:endParaRPr>
                    </a:p>
                    <a:p>
                      <a:pPr algn="l" fontAlgn="b"/>
                      <a:endParaRPr lang="en-GB" sz="28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en-GB" sz="28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2800" b="0" i="0" u="none" strike="noStrike" dirty="0">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2800" b="0" i="0" u="none" strike="noStrike">
                          <a:solidFill>
                            <a:srgbClr val="000000"/>
                          </a:solidFill>
                          <a:latin typeface="Calibri"/>
                        </a:rPr>
                        <a:t>Mean</a:t>
                      </a:r>
                    </a:p>
                  </a:txBody>
                  <a:tcPr marL="9525" marR="9525" marT="9525" marB="0" anchor="b">
                    <a:lnL>
                      <a:noFill/>
                    </a:lnL>
                    <a:lnR>
                      <a:noFill/>
                    </a:lnR>
                    <a:lnT>
                      <a:noFill/>
                    </a:lnT>
                    <a:lnB>
                      <a:noFill/>
                    </a:lnB>
                  </a:tcPr>
                </a:tc>
                <a:tc>
                  <a:txBody>
                    <a:bodyPr/>
                    <a:lstStyle/>
                    <a:p>
                      <a:pPr algn="ctr" fontAlgn="b"/>
                      <a:r>
                        <a:rPr lang="en-GB" sz="2800" b="0" i="0" u="none" strike="noStrike">
                          <a:solidFill>
                            <a:srgbClr val="000000"/>
                          </a:solidFill>
                          <a:latin typeface="Calibri"/>
                        </a:rPr>
                        <a:t>s.e. mean</a:t>
                      </a:r>
                    </a:p>
                  </a:txBody>
                  <a:tcPr marL="9525" marR="9525" marT="9525" marB="0" anchor="b">
                    <a:lnL>
                      <a:noFill/>
                    </a:lnL>
                    <a:lnR>
                      <a:noFill/>
                    </a:lnR>
                    <a:lnT>
                      <a:noFill/>
                    </a:lnT>
                    <a:lnB>
                      <a:noFill/>
                    </a:lnB>
                  </a:tcPr>
                </a:tc>
                <a:tc>
                  <a:txBody>
                    <a:bodyPr/>
                    <a:lstStyle/>
                    <a:p>
                      <a:pPr algn="ctr" fontAlgn="b"/>
                      <a:r>
                        <a:rPr lang="en-GB" sz="2800" b="0" i="0" u="none" strike="noStrike">
                          <a:solidFill>
                            <a:srgbClr val="000000"/>
                          </a:solidFill>
                          <a:latin typeface="Calibri"/>
                        </a:rPr>
                        <a:t>lower</a:t>
                      </a:r>
                    </a:p>
                  </a:txBody>
                  <a:tcPr marL="9525" marR="9525" marT="9525" marB="0" anchor="b">
                    <a:lnL>
                      <a:noFill/>
                    </a:lnL>
                    <a:lnR>
                      <a:noFill/>
                    </a:lnR>
                    <a:lnT>
                      <a:noFill/>
                    </a:lnT>
                    <a:lnB>
                      <a:noFill/>
                    </a:lnB>
                  </a:tcPr>
                </a:tc>
                <a:tc>
                  <a:txBody>
                    <a:bodyPr/>
                    <a:lstStyle/>
                    <a:p>
                      <a:pPr algn="ctr" fontAlgn="b"/>
                      <a:r>
                        <a:rPr lang="en-GB" sz="2800" b="0" i="0" u="none" strike="noStrike">
                          <a:solidFill>
                            <a:srgbClr val="000000"/>
                          </a:solidFill>
                          <a:latin typeface="Calibri"/>
                        </a:rPr>
                        <a:t>upper</a:t>
                      </a:r>
                    </a:p>
                  </a:txBody>
                  <a:tcPr marL="9525" marR="9525" marT="9525" marB="0" anchor="b">
                    <a:lnL>
                      <a:noFill/>
                    </a:lnL>
                    <a:lnR>
                      <a:noFill/>
                    </a:lnR>
                    <a:lnT>
                      <a:noFill/>
                    </a:lnT>
                    <a:lnB>
                      <a:noFill/>
                    </a:lnB>
                  </a:tcPr>
                </a:tc>
              </a:tr>
              <a:tr h="708730">
                <a:tc>
                  <a:txBody>
                    <a:bodyPr/>
                    <a:lstStyle/>
                    <a:p>
                      <a:pPr algn="l" fontAlgn="b"/>
                      <a:r>
                        <a:rPr lang="en-GB" sz="2800" b="0" i="0" u="none" strike="noStrike" dirty="0">
                          <a:solidFill>
                            <a:srgbClr val="000000"/>
                          </a:solidFill>
                          <a:latin typeface="Calibri"/>
                        </a:rPr>
                        <a:t>1202</a:t>
                      </a:r>
                    </a:p>
                  </a:txBody>
                  <a:tcPr marL="9525" marR="9525" marT="9525" marB="0" anchor="b">
                    <a:lnL>
                      <a:noFill/>
                    </a:lnL>
                    <a:lnR>
                      <a:noFill/>
                    </a:lnR>
                    <a:lnT>
                      <a:noFill/>
                    </a:lnT>
                    <a:lnB>
                      <a:noFill/>
                    </a:lnB>
                  </a:tcPr>
                </a:tc>
                <a:tc>
                  <a:txBody>
                    <a:bodyPr/>
                    <a:lstStyle/>
                    <a:p>
                      <a:pPr algn="l" fontAlgn="b"/>
                      <a:r>
                        <a:rPr lang="en-GB" sz="2800" b="0" i="0" u="none" strike="noStrike" dirty="0">
                          <a:solidFill>
                            <a:srgbClr val="000000"/>
                          </a:solidFill>
                          <a:latin typeface="Calibri"/>
                        </a:rPr>
                        <a:t>Managers</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5339</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42.25</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0.22</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41.82</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42.67</a:t>
                      </a:r>
                    </a:p>
                  </a:txBody>
                  <a:tcPr marL="9525" marR="9525" marT="9525" marB="0" anchor="b">
                    <a:lnL>
                      <a:noFill/>
                    </a:lnL>
                    <a:lnR>
                      <a:noFill/>
                    </a:lnR>
                    <a:lnT>
                      <a:noFill/>
                    </a:lnT>
                    <a:lnB>
                      <a:noFill/>
                    </a:lnB>
                  </a:tcPr>
                </a:tc>
              </a:tr>
              <a:tr h="1306781">
                <a:tc>
                  <a:txBody>
                    <a:bodyPr/>
                    <a:lstStyle/>
                    <a:p>
                      <a:pPr algn="l" fontAlgn="b"/>
                      <a:r>
                        <a:rPr lang="en-GB" sz="2800" b="0" i="0" u="none" strike="noStrike" dirty="0">
                          <a:solidFill>
                            <a:srgbClr val="000000"/>
                          </a:solidFill>
                          <a:latin typeface="Calibri"/>
                        </a:rPr>
                        <a:t>1203</a:t>
                      </a:r>
                    </a:p>
                  </a:txBody>
                  <a:tcPr marL="9525" marR="9525" marT="9525" marB="0" anchor="b">
                    <a:lnL>
                      <a:noFill/>
                    </a:lnL>
                    <a:lnR>
                      <a:noFill/>
                    </a:lnR>
                    <a:lnT>
                      <a:noFill/>
                    </a:lnT>
                    <a:lnB>
                      <a:noFill/>
                    </a:lnB>
                  </a:tcPr>
                </a:tc>
                <a:tc>
                  <a:txBody>
                    <a:bodyPr/>
                    <a:lstStyle/>
                    <a:p>
                      <a:pPr algn="l" fontAlgn="b"/>
                      <a:r>
                        <a:rPr lang="en-GB" sz="2800" b="0" i="0" u="none" strike="noStrike" dirty="0">
                          <a:solidFill>
                            <a:srgbClr val="000000"/>
                          </a:solidFill>
                          <a:latin typeface="Calibri"/>
                        </a:rPr>
                        <a:t>Commercial Managers</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2391</a:t>
                      </a:r>
                    </a:p>
                  </a:txBody>
                  <a:tcPr marL="9525" marR="9525" marT="9525" marB="0" anchor="b">
                    <a:lnL>
                      <a:noFill/>
                    </a:lnL>
                    <a:lnR>
                      <a:noFill/>
                    </a:lnR>
                    <a:lnT>
                      <a:noFill/>
                    </a:lnT>
                    <a:lnB>
                      <a:noFill/>
                    </a:lnB>
                  </a:tcPr>
                </a:tc>
                <a:tc>
                  <a:txBody>
                    <a:bodyPr/>
                    <a:lstStyle/>
                    <a:p>
                      <a:pPr algn="r" fontAlgn="b"/>
                      <a:r>
                        <a:rPr lang="en-GB" sz="2800" b="0" i="0" u="none" strike="noStrike">
                          <a:solidFill>
                            <a:srgbClr val="000000"/>
                          </a:solidFill>
                          <a:latin typeface="Calibri"/>
                        </a:rPr>
                        <a:t>46.49</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0.30</a:t>
                      </a:r>
                    </a:p>
                  </a:txBody>
                  <a:tcPr marL="9525" marR="9525" marT="9525" marB="0" anchor="b">
                    <a:lnL>
                      <a:noFill/>
                    </a:lnL>
                    <a:lnR>
                      <a:noFill/>
                    </a:lnR>
                    <a:lnT>
                      <a:noFill/>
                    </a:lnT>
                    <a:lnB>
                      <a:noFill/>
                    </a:lnB>
                  </a:tcPr>
                </a:tc>
                <a:tc>
                  <a:txBody>
                    <a:bodyPr/>
                    <a:lstStyle/>
                    <a:p>
                      <a:pPr algn="r" fontAlgn="b"/>
                      <a:r>
                        <a:rPr lang="en-GB" sz="2800" b="0" i="0" u="none" strike="noStrike">
                          <a:solidFill>
                            <a:srgbClr val="000000"/>
                          </a:solidFill>
                          <a:latin typeface="Calibri"/>
                        </a:rPr>
                        <a:t>45.90</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000000"/>
                          </a:solidFill>
                          <a:latin typeface="Calibri"/>
                        </a:rPr>
                        <a:t>47.08</a:t>
                      </a:r>
                    </a:p>
                  </a:txBody>
                  <a:tcPr marL="9525" marR="9525" marT="9525" marB="0" anchor="b">
                    <a:lnL>
                      <a:noFill/>
                    </a:lnL>
                    <a:lnR>
                      <a:noFill/>
                    </a:lnR>
                    <a:lnT>
                      <a:noFill/>
                    </a:lnT>
                    <a:lnB>
                      <a:noFill/>
                    </a:lnB>
                  </a:tcPr>
                </a:tc>
              </a:tr>
              <a:tr h="928694">
                <a:tc>
                  <a:txBody>
                    <a:bodyPr/>
                    <a:lstStyle/>
                    <a:p>
                      <a:pPr algn="l" fontAlgn="b"/>
                      <a:r>
                        <a:rPr lang="en-GB" sz="2800" b="0" i="0" u="none" strike="noStrike" dirty="0">
                          <a:solidFill>
                            <a:srgbClr val="C00000"/>
                          </a:solidFill>
                          <a:latin typeface="Calibri"/>
                        </a:rPr>
                        <a:t>1302</a:t>
                      </a:r>
                    </a:p>
                  </a:txBody>
                  <a:tcPr marL="9525" marR="9525" marT="9525" marB="0" anchor="b">
                    <a:lnL>
                      <a:noFill/>
                    </a:lnL>
                    <a:lnR>
                      <a:noFill/>
                    </a:lnR>
                    <a:lnT>
                      <a:noFill/>
                    </a:lnT>
                    <a:lnB>
                      <a:noFill/>
                    </a:lnB>
                  </a:tcPr>
                </a:tc>
                <a:tc>
                  <a:txBody>
                    <a:bodyPr/>
                    <a:lstStyle/>
                    <a:p>
                      <a:pPr algn="l" fontAlgn="b"/>
                      <a:r>
                        <a:rPr lang="en-GB" sz="2800" b="0" i="0" u="none" strike="noStrike" dirty="0">
                          <a:solidFill>
                            <a:srgbClr val="C00000"/>
                          </a:solidFill>
                          <a:latin typeface="Calibri"/>
                        </a:rPr>
                        <a:t>Aircraft Pilots</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76</a:t>
                      </a:r>
                    </a:p>
                  </a:txBody>
                  <a:tcPr marL="9525" marR="9525" marT="9525" marB="0" anchor="b">
                    <a:lnL>
                      <a:noFill/>
                    </a:lnL>
                    <a:lnR>
                      <a:noFill/>
                    </a:lnR>
                    <a:lnT>
                      <a:noFill/>
                    </a:lnT>
                    <a:lnB>
                      <a:noFill/>
                    </a:lnB>
                  </a:tcPr>
                </a:tc>
                <a:tc>
                  <a:txBody>
                    <a:bodyPr/>
                    <a:lstStyle/>
                    <a:p>
                      <a:pPr algn="r" fontAlgn="b"/>
                      <a:r>
                        <a:rPr lang="en-GB" sz="2800" b="0" i="0" u="none" strike="noStrike">
                          <a:solidFill>
                            <a:srgbClr val="C00000"/>
                          </a:solidFill>
                          <a:latin typeface="Calibri"/>
                        </a:rPr>
                        <a:t>45.55</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1.50</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42.56</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48.55</a:t>
                      </a:r>
                    </a:p>
                  </a:txBody>
                  <a:tcPr marL="9525" marR="9525" marT="9525" marB="0" anchor="b">
                    <a:lnL>
                      <a:noFill/>
                    </a:lnL>
                    <a:lnR>
                      <a:noFill/>
                    </a:lnR>
                    <a:lnT>
                      <a:noFill/>
                    </a:lnT>
                    <a:lnB>
                      <a:noFill/>
                    </a:lnB>
                  </a:tcPr>
                </a:tc>
              </a:tr>
              <a:tr h="708730">
                <a:tc>
                  <a:txBody>
                    <a:bodyPr/>
                    <a:lstStyle/>
                    <a:p>
                      <a:pPr algn="l" fontAlgn="b"/>
                      <a:r>
                        <a:rPr lang="en-GB" sz="2800" b="0" i="0" u="none" strike="noStrike" dirty="0">
                          <a:solidFill>
                            <a:srgbClr val="C00000"/>
                          </a:solidFill>
                          <a:latin typeface="Calibri"/>
                        </a:rPr>
                        <a:t>1310</a:t>
                      </a:r>
                    </a:p>
                  </a:txBody>
                  <a:tcPr marL="9525" marR="9525" marT="9525" marB="0" anchor="b">
                    <a:lnL>
                      <a:noFill/>
                    </a:lnL>
                    <a:lnR>
                      <a:noFill/>
                    </a:lnR>
                    <a:lnT>
                      <a:noFill/>
                    </a:lnT>
                    <a:lnB>
                      <a:noFill/>
                    </a:lnB>
                  </a:tcPr>
                </a:tc>
                <a:tc>
                  <a:txBody>
                    <a:bodyPr/>
                    <a:lstStyle/>
                    <a:p>
                      <a:pPr algn="l" fontAlgn="b"/>
                      <a:r>
                        <a:rPr lang="en-GB" sz="2800" b="0" i="0" u="none" strike="noStrike" dirty="0">
                          <a:solidFill>
                            <a:srgbClr val="C00000"/>
                          </a:solidFill>
                          <a:latin typeface="Calibri"/>
                        </a:rPr>
                        <a:t>Clergy</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180</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49.27</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1.14</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47.02</a:t>
                      </a:r>
                    </a:p>
                  </a:txBody>
                  <a:tcPr marL="9525" marR="9525" marT="9525" marB="0" anchor="b">
                    <a:lnL>
                      <a:noFill/>
                    </a:lnL>
                    <a:lnR>
                      <a:noFill/>
                    </a:lnR>
                    <a:lnT>
                      <a:noFill/>
                    </a:lnT>
                    <a:lnB>
                      <a:noFill/>
                    </a:lnB>
                  </a:tcPr>
                </a:tc>
                <a:tc>
                  <a:txBody>
                    <a:bodyPr/>
                    <a:lstStyle/>
                    <a:p>
                      <a:pPr algn="r" fontAlgn="b"/>
                      <a:r>
                        <a:rPr lang="en-GB" sz="2800" b="0" i="0" u="none" strike="noStrike" dirty="0">
                          <a:solidFill>
                            <a:srgbClr val="C00000"/>
                          </a:solidFill>
                          <a:latin typeface="Calibri"/>
                        </a:rPr>
                        <a:t>51.51</a:t>
                      </a:r>
                    </a:p>
                  </a:txBody>
                  <a:tcPr marL="9525" marR="9525" marT="9525" marB="0" anchor="b">
                    <a:lnL>
                      <a:noFill/>
                    </a:lnL>
                    <a:lnR>
                      <a:noFill/>
                    </a:lnR>
                    <a:lnT>
                      <a:noFill/>
                    </a:lnT>
                    <a:lnB>
                      <a:noFill/>
                    </a:lnB>
                  </a:tcPr>
                </a:tc>
              </a:tr>
            </a:tbl>
          </a:graphicData>
        </a:graphic>
      </p:graphicFrame>
      <p:sp>
        <p:nvSpPr>
          <p:cNvPr id="3" name="TextBox 2"/>
          <p:cNvSpPr txBox="1"/>
          <p:nvPr/>
        </p:nvSpPr>
        <p:spPr>
          <a:xfrm>
            <a:off x="500034" y="0"/>
            <a:ext cx="8215370" cy="1323439"/>
          </a:xfrm>
          <a:prstGeom prst="rect">
            <a:avLst/>
          </a:prstGeom>
          <a:noFill/>
        </p:spPr>
        <p:txBody>
          <a:bodyPr wrap="square" rtlCol="0">
            <a:spAutoFit/>
          </a:bodyPr>
          <a:lstStyle/>
          <a:p>
            <a:r>
              <a:rPr lang="en-GB" sz="4000" dirty="0" smtClean="0"/>
              <a:t>Multiple  Occupations (SOC90) and Single Occupation  </a:t>
            </a:r>
            <a:r>
              <a:rPr lang="en-GB" sz="4000" dirty="0" err="1" smtClean="0"/>
              <a:t>Microclasses</a:t>
            </a:r>
            <a:endParaRPr lang="en-GB"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1659" y="0"/>
            <a:ext cx="917565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a:stretch>
            <a:fillRect/>
          </a:stretch>
        </p:blipFill>
        <p:spPr bwMode="auto">
          <a:xfrm>
            <a:off x="0" y="0"/>
            <a:ext cx="9078046"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8229600" cy="6644640"/>
        </p:xfrm>
        <a:graphic>
          <a:graphicData uri="http://schemas.openxmlformats.org/drawingml/2006/table">
            <a:tbl>
              <a:tblPr firstRow="1" bandRow="1">
                <a:tableStyleId>{2D5ABB26-0587-4C30-8999-92F81FD0307C}</a:tableStyleId>
              </a:tblPr>
              <a:tblGrid>
                <a:gridCol w="2057400"/>
                <a:gridCol w="2057400"/>
                <a:gridCol w="2057400"/>
                <a:gridCol w="2057400"/>
              </a:tblGrid>
              <a:tr h="370840">
                <a:tc>
                  <a:txBody>
                    <a:bodyPr/>
                    <a:lstStyle/>
                    <a:p>
                      <a:endParaRPr lang="en-GB" dirty="0"/>
                    </a:p>
                  </a:txBody>
                  <a:tcPr/>
                </a:tc>
                <a:tc>
                  <a:txBody>
                    <a:bodyPr/>
                    <a:lstStyle/>
                    <a:p>
                      <a:pPr algn="ctr"/>
                      <a:r>
                        <a:rPr lang="en-GB" b="1" dirty="0" smtClean="0"/>
                        <a:t>No. parameters</a:t>
                      </a:r>
                    </a:p>
                    <a:p>
                      <a:pPr algn="ctr"/>
                      <a:r>
                        <a:rPr lang="en-GB" b="0" dirty="0" smtClean="0"/>
                        <a:t>{# unique units}</a:t>
                      </a:r>
                      <a:endParaRPr lang="en-GB" b="0" dirty="0"/>
                    </a:p>
                  </a:txBody>
                  <a:tcPr/>
                </a:tc>
                <a:tc>
                  <a:txBody>
                    <a:bodyPr/>
                    <a:lstStyle/>
                    <a:p>
                      <a:pPr algn="ctr"/>
                      <a:r>
                        <a:rPr lang="en-GB" b="1" dirty="0" smtClean="0"/>
                        <a:t>Full</a:t>
                      </a:r>
                      <a:r>
                        <a:rPr lang="en-GB" b="1" baseline="0" dirty="0" smtClean="0"/>
                        <a:t> R</a:t>
                      </a:r>
                      <a:r>
                        <a:rPr lang="en-GB" b="1" baseline="30000" dirty="0" smtClean="0"/>
                        <a:t>2</a:t>
                      </a:r>
                      <a:endParaRPr lang="en-GB" b="1" baseline="30000" dirty="0"/>
                    </a:p>
                  </a:txBody>
                  <a:tcPr/>
                </a:tc>
                <a:tc>
                  <a:txBody>
                    <a:bodyPr/>
                    <a:lstStyle/>
                    <a:p>
                      <a:pPr algn="ctr"/>
                      <a:r>
                        <a:rPr lang="en-GB" b="1" dirty="0" smtClean="0"/>
                        <a:t>R</a:t>
                      </a:r>
                      <a:r>
                        <a:rPr lang="en-GB" b="1" strike="noStrike" baseline="30000" dirty="0" smtClean="0"/>
                        <a:t>2</a:t>
                      </a:r>
                      <a:r>
                        <a:rPr lang="en-GB" b="1" dirty="0" smtClean="0"/>
                        <a:t> increment</a:t>
                      </a:r>
                      <a:endParaRPr lang="en-GB" b="1" dirty="0"/>
                    </a:p>
                  </a:txBody>
                  <a:tcPr/>
                </a:tc>
              </a:tr>
              <a:tr h="370840">
                <a:tc>
                  <a:txBody>
                    <a:bodyPr/>
                    <a:lstStyle/>
                    <a:p>
                      <a:r>
                        <a:rPr lang="en-GB" dirty="0" smtClean="0"/>
                        <a:t>(no </a:t>
                      </a:r>
                      <a:r>
                        <a:rPr lang="en-GB" dirty="0" err="1" smtClean="0"/>
                        <a:t>occ</a:t>
                      </a:r>
                      <a:r>
                        <a:rPr lang="en-GB" dirty="0" smtClean="0"/>
                        <a:t> data)</a:t>
                      </a:r>
                      <a:endParaRPr lang="en-GB" dirty="0"/>
                    </a:p>
                  </a:txBody>
                  <a:tcPr/>
                </a:tc>
                <a:tc>
                  <a:txBody>
                    <a:bodyPr/>
                    <a:lstStyle/>
                    <a:p>
                      <a:endParaRPr lang="en-GB" dirty="0"/>
                    </a:p>
                  </a:txBody>
                  <a:tcPr/>
                </a:tc>
                <a:tc>
                  <a:txBody>
                    <a:bodyPr/>
                    <a:lstStyle/>
                    <a:p>
                      <a:pPr algn="ctr"/>
                      <a:r>
                        <a:rPr lang="en-GB" dirty="0" smtClean="0"/>
                        <a:t>0.077</a:t>
                      </a:r>
                      <a:endParaRPr lang="en-GB" dirty="0"/>
                    </a:p>
                  </a:txBody>
                  <a:tcPr/>
                </a:tc>
                <a:tc>
                  <a:txBody>
                    <a:bodyPr/>
                    <a:lstStyle/>
                    <a:p>
                      <a:pPr algn="ctr"/>
                      <a:endParaRPr lang="en-GB" dirty="0"/>
                    </a:p>
                  </a:txBody>
                  <a:tcPr/>
                </a:tc>
              </a:tr>
              <a:tr h="370840">
                <a:tc>
                  <a:txBody>
                    <a:bodyPr/>
                    <a:lstStyle/>
                    <a:p>
                      <a:r>
                        <a:rPr lang="en-GB" dirty="0" smtClean="0"/>
                        <a:t>CAMSIS</a:t>
                      </a:r>
                      <a:endParaRPr lang="en-GB" dirty="0"/>
                    </a:p>
                  </a:txBody>
                  <a:tcPr/>
                </a:tc>
                <a:tc>
                  <a:txBody>
                    <a:bodyPr/>
                    <a:lstStyle/>
                    <a:p>
                      <a:pPr algn="ctr"/>
                      <a:r>
                        <a:rPr lang="en-GB" dirty="0" smtClean="0"/>
                        <a:t>1 {405}</a:t>
                      </a:r>
                      <a:endParaRPr lang="en-GB" dirty="0"/>
                    </a:p>
                  </a:txBody>
                  <a:tcPr/>
                </a:tc>
                <a:tc>
                  <a:txBody>
                    <a:bodyPr/>
                    <a:lstStyle/>
                    <a:p>
                      <a:pPr algn="ctr"/>
                      <a:r>
                        <a:rPr lang="en-GB" dirty="0" smtClean="0"/>
                        <a:t>0.191</a:t>
                      </a:r>
                      <a:endParaRPr lang="en-GB" dirty="0"/>
                    </a:p>
                  </a:txBody>
                  <a:tcPr/>
                </a:tc>
                <a:tc>
                  <a:txBody>
                    <a:bodyPr/>
                    <a:lstStyle/>
                    <a:p>
                      <a:pPr algn="ctr"/>
                      <a:r>
                        <a:rPr lang="en-GB" dirty="0" smtClean="0"/>
                        <a:t>0.115</a:t>
                      </a:r>
                      <a:endParaRPr lang="en-GB" dirty="0"/>
                    </a:p>
                  </a:txBody>
                  <a:tcPr/>
                </a:tc>
              </a:tr>
              <a:tr h="370840">
                <a:tc>
                  <a:txBody>
                    <a:bodyPr/>
                    <a:lstStyle/>
                    <a:p>
                      <a:r>
                        <a:rPr lang="en-GB" dirty="0" smtClean="0"/>
                        <a:t>ISEI</a:t>
                      </a:r>
                      <a:endParaRPr lang="en-GB" dirty="0"/>
                    </a:p>
                  </a:txBody>
                  <a:tcPr/>
                </a:tc>
                <a:tc>
                  <a:txBody>
                    <a:bodyPr/>
                    <a:lstStyle/>
                    <a:p>
                      <a:pPr algn="ctr"/>
                      <a:r>
                        <a:rPr lang="en-GB" dirty="0" smtClean="0"/>
                        <a:t>1 {59}</a:t>
                      </a:r>
                      <a:endParaRPr lang="en-GB" dirty="0"/>
                    </a:p>
                  </a:txBody>
                  <a:tcPr/>
                </a:tc>
                <a:tc>
                  <a:txBody>
                    <a:bodyPr/>
                    <a:lstStyle/>
                    <a:p>
                      <a:pPr algn="ctr"/>
                      <a:r>
                        <a:rPr lang="en-GB" dirty="0" smtClean="0"/>
                        <a:t>0.184</a:t>
                      </a:r>
                      <a:endParaRPr lang="en-GB" dirty="0"/>
                    </a:p>
                  </a:txBody>
                  <a:tcPr/>
                </a:tc>
                <a:tc>
                  <a:txBody>
                    <a:bodyPr/>
                    <a:lstStyle/>
                    <a:p>
                      <a:pPr algn="ctr"/>
                      <a:r>
                        <a:rPr lang="en-GB" dirty="0" smtClean="0"/>
                        <a:t>0.107</a:t>
                      </a:r>
                      <a:endParaRPr lang="en-GB" dirty="0"/>
                    </a:p>
                  </a:txBody>
                  <a:tcPr/>
                </a:tc>
              </a:tr>
              <a:tr h="370840">
                <a:tc>
                  <a:txBody>
                    <a:bodyPr/>
                    <a:lstStyle/>
                    <a:p>
                      <a:r>
                        <a:rPr lang="en-GB" dirty="0" smtClean="0"/>
                        <a:t>NS-SEC</a:t>
                      </a:r>
                      <a:endParaRPr lang="en-GB" dirty="0"/>
                    </a:p>
                  </a:txBody>
                  <a:tcPr/>
                </a:tc>
                <a:tc>
                  <a:txBody>
                    <a:bodyPr/>
                    <a:lstStyle/>
                    <a:p>
                      <a:pPr algn="ctr"/>
                      <a:r>
                        <a:rPr lang="en-GB" dirty="0" smtClean="0"/>
                        <a:t>8</a:t>
                      </a:r>
                      <a:endParaRPr lang="en-GB" dirty="0"/>
                    </a:p>
                  </a:txBody>
                  <a:tcPr/>
                </a:tc>
                <a:tc>
                  <a:txBody>
                    <a:bodyPr/>
                    <a:lstStyle/>
                    <a:p>
                      <a:pPr algn="ctr"/>
                      <a:r>
                        <a:rPr lang="en-GB" dirty="0" smtClean="0"/>
                        <a:t>0.184</a:t>
                      </a:r>
                      <a:endParaRPr lang="en-GB" dirty="0"/>
                    </a:p>
                  </a:txBody>
                  <a:tcPr/>
                </a:tc>
                <a:tc>
                  <a:txBody>
                    <a:bodyPr/>
                    <a:lstStyle/>
                    <a:p>
                      <a:pPr algn="ctr"/>
                      <a:r>
                        <a:rPr lang="en-GB" dirty="0" smtClean="0"/>
                        <a:t>0.107</a:t>
                      </a:r>
                      <a:endParaRPr lang="en-GB" dirty="0"/>
                    </a:p>
                  </a:txBody>
                  <a:tcPr/>
                </a:tc>
              </a:tr>
              <a:tr h="370840">
                <a:tc>
                  <a:txBody>
                    <a:bodyPr/>
                    <a:lstStyle/>
                    <a:p>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r>
                        <a:rPr lang="en-GB" i="1" dirty="0" err="1" smtClean="0">
                          <a:solidFill>
                            <a:schemeClr val="bg1">
                              <a:lumMod val="50000"/>
                            </a:schemeClr>
                          </a:solidFill>
                        </a:rPr>
                        <a:t>Educ_Scale</a:t>
                      </a:r>
                      <a:r>
                        <a:rPr lang="en-GB" i="1" baseline="0" dirty="0" smtClean="0">
                          <a:solidFill>
                            <a:schemeClr val="bg1">
                              <a:lumMod val="50000"/>
                            </a:schemeClr>
                          </a:solidFill>
                        </a:rPr>
                        <a:t> (</a:t>
                      </a:r>
                      <a:r>
                        <a:rPr lang="en-GB" i="1" baseline="0" dirty="0" smtClean="0">
                          <a:solidFill>
                            <a:schemeClr val="bg1">
                              <a:lumMod val="50000"/>
                            </a:schemeClr>
                          </a:solidFill>
                        </a:rPr>
                        <a:t>YCS)</a:t>
                      </a:r>
                      <a:r>
                        <a:rPr lang="en-GB" b="1" i="1" baseline="30000" dirty="0" smtClean="0">
                          <a:solidFill>
                            <a:schemeClr val="tx1"/>
                          </a:solidFill>
                        </a:rPr>
                        <a:t>a</a:t>
                      </a:r>
                      <a:endParaRPr lang="en-GB" b="1" i="1" baseline="30000" dirty="0">
                        <a:solidFill>
                          <a:schemeClr val="tx1"/>
                        </a:solidFill>
                      </a:endParaRPr>
                    </a:p>
                  </a:txBody>
                  <a:tcPr/>
                </a:tc>
                <a:tc>
                  <a:txBody>
                    <a:bodyPr/>
                    <a:lstStyle/>
                    <a:p>
                      <a:pPr algn="ctr"/>
                      <a:r>
                        <a:rPr lang="en-GB" i="1" dirty="0" smtClean="0">
                          <a:solidFill>
                            <a:schemeClr val="bg1">
                              <a:lumMod val="50000"/>
                            </a:schemeClr>
                          </a:solidFill>
                        </a:rPr>
                        <a:t>1 {365}</a:t>
                      </a:r>
                      <a:endParaRPr lang="en-GB" i="1" dirty="0">
                        <a:solidFill>
                          <a:schemeClr val="bg1">
                            <a:lumMod val="50000"/>
                          </a:schemeClr>
                        </a:solidFill>
                      </a:endParaRPr>
                    </a:p>
                  </a:txBody>
                  <a:tcPr/>
                </a:tc>
                <a:tc>
                  <a:txBody>
                    <a:bodyPr/>
                    <a:lstStyle/>
                    <a:p>
                      <a:pPr algn="ctr"/>
                      <a:r>
                        <a:rPr lang="en-GB" i="1" dirty="0" smtClean="0">
                          <a:solidFill>
                            <a:schemeClr val="bg1">
                              <a:lumMod val="50000"/>
                            </a:schemeClr>
                          </a:solidFill>
                        </a:rPr>
                        <a:t>0.217</a:t>
                      </a:r>
                      <a:endParaRPr lang="en-GB" i="1" dirty="0">
                        <a:solidFill>
                          <a:schemeClr val="bg1">
                            <a:lumMod val="50000"/>
                          </a:schemeClr>
                        </a:solidFill>
                      </a:endParaRPr>
                    </a:p>
                  </a:txBody>
                  <a:tcPr/>
                </a:tc>
                <a:tc>
                  <a:txBody>
                    <a:bodyPr/>
                    <a:lstStyle/>
                    <a:p>
                      <a:pPr algn="ctr"/>
                      <a:r>
                        <a:rPr lang="en-GB" i="1" dirty="0" smtClean="0">
                          <a:solidFill>
                            <a:schemeClr val="bg1">
                              <a:lumMod val="50000"/>
                            </a:schemeClr>
                          </a:solidFill>
                        </a:rPr>
                        <a:t>0.141</a:t>
                      </a:r>
                      <a:endParaRPr lang="en-GB" i="1" dirty="0">
                        <a:solidFill>
                          <a:schemeClr val="bg1">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Educ_Scale</a:t>
                      </a:r>
                      <a:r>
                        <a:rPr lang="en-GB" dirty="0" smtClean="0"/>
                        <a:t> (BHPS)</a:t>
                      </a:r>
                    </a:p>
                  </a:txBody>
                  <a:tcPr/>
                </a:tc>
                <a:tc>
                  <a:txBody>
                    <a:bodyPr/>
                    <a:lstStyle/>
                    <a:p>
                      <a:pPr algn="ctr"/>
                      <a:r>
                        <a:rPr lang="en-GB" dirty="0" smtClean="0"/>
                        <a:t>1 {76}</a:t>
                      </a:r>
                      <a:endParaRPr lang="en-GB" dirty="0"/>
                    </a:p>
                  </a:txBody>
                  <a:tcPr/>
                </a:tc>
                <a:tc>
                  <a:txBody>
                    <a:bodyPr/>
                    <a:lstStyle/>
                    <a:p>
                      <a:pPr algn="ctr"/>
                      <a:r>
                        <a:rPr lang="en-GB" dirty="0" smtClean="0"/>
                        <a:t>0.184</a:t>
                      </a:r>
                      <a:endParaRPr lang="en-GB" dirty="0"/>
                    </a:p>
                  </a:txBody>
                  <a:tcPr/>
                </a:tc>
                <a:tc>
                  <a:txBody>
                    <a:bodyPr/>
                    <a:lstStyle/>
                    <a:p>
                      <a:pPr algn="ctr"/>
                      <a:r>
                        <a:rPr lang="en-GB" dirty="0" smtClean="0"/>
                        <a:t>0.108</a:t>
                      </a:r>
                      <a:endParaRPr lang="en-GB" dirty="0"/>
                    </a:p>
                  </a:txBody>
                  <a:tcPr/>
                </a:tc>
              </a:tr>
              <a:tr h="179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r>
                        <a:rPr lang="en-GB" dirty="0" err="1" smtClean="0"/>
                        <a:t>Microclass</a:t>
                      </a:r>
                      <a:endParaRPr lang="en-GB" dirty="0"/>
                    </a:p>
                  </a:txBody>
                  <a:tcPr/>
                </a:tc>
                <a:tc>
                  <a:txBody>
                    <a:bodyPr/>
                    <a:lstStyle/>
                    <a:p>
                      <a:pPr algn="ctr"/>
                      <a:r>
                        <a:rPr lang="en-GB" dirty="0" smtClean="0"/>
                        <a:t>81</a:t>
                      </a:r>
                      <a:endParaRPr lang="en-GB" dirty="0"/>
                    </a:p>
                  </a:txBody>
                  <a:tcPr/>
                </a:tc>
                <a:tc>
                  <a:txBody>
                    <a:bodyPr/>
                    <a:lstStyle/>
                    <a:p>
                      <a:pPr algn="ctr"/>
                      <a:r>
                        <a:rPr lang="en-GB" dirty="0" smtClean="0"/>
                        <a:t>0.201</a:t>
                      </a:r>
                      <a:endParaRPr lang="en-GB" dirty="0"/>
                    </a:p>
                  </a:txBody>
                  <a:tcPr/>
                </a:tc>
                <a:tc>
                  <a:txBody>
                    <a:bodyPr/>
                    <a:lstStyle/>
                    <a:p>
                      <a:pPr algn="ctr"/>
                      <a:r>
                        <a:rPr lang="en-GB" dirty="0" smtClean="0"/>
                        <a:t>0.125</a:t>
                      </a:r>
                      <a:endParaRPr lang="en-GB" dirty="0"/>
                    </a:p>
                  </a:txBody>
                  <a:tcPr/>
                </a:tc>
              </a:tr>
              <a:tr h="370840">
                <a:tc>
                  <a:txBody>
                    <a:bodyPr/>
                    <a:lstStyle/>
                    <a:p>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r>
                        <a:rPr lang="en-GB" dirty="0" smtClean="0"/>
                        <a:t>ISCO88 (3-digit)</a:t>
                      </a:r>
                      <a:endParaRPr lang="en-GB" dirty="0"/>
                    </a:p>
                  </a:txBody>
                  <a:tcPr/>
                </a:tc>
                <a:tc>
                  <a:txBody>
                    <a:bodyPr/>
                    <a:lstStyle/>
                    <a:p>
                      <a:pPr algn="ctr"/>
                      <a:r>
                        <a:rPr lang="en-GB" dirty="0" smtClean="0"/>
                        <a:t>236</a:t>
                      </a:r>
                      <a:endParaRPr lang="en-GB" dirty="0"/>
                    </a:p>
                  </a:txBody>
                  <a:tcPr/>
                </a:tc>
                <a:tc>
                  <a:txBody>
                    <a:bodyPr/>
                    <a:lstStyle/>
                    <a:p>
                      <a:pPr algn="ctr"/>
                      <a:r>
                        <a:rPr lang="en-GB" dirty="0" smtClean="0"/>
                        <a:t>0.214</a:t>
                      </a:r>
                      <a:endParaRPr lang="en-GB" dirty="0"/>
                    </a:p>
                  </a:txBody>
                  <a:tcPr/>
                </a:tc>
                <a:tc>
                  <a:txBody>
                    <a:bodyPr/>
                    <a:lstStyle/>
                    <a:p>
                      <a:pPr algn="ctr"/>
                      <a:r>
                        <a:rPr lang="en-GB" dirty="0" smtClean="0"/>
                        <a:t>0.137</a:t>
                      </a:r>
                      <a:endParaRPr lang="en-GB" dirty="0"/>
                    </a:p>
                  </a:txBody>
                  <a:tcPr/>
                </a:tc>
              </a:tr>
              <a:tr h="370840">
                <a:tc>
                  <a:txBody>
                    <a:bodyPr/>
                    <a:lstStyle/>
                    <a:p>
                      <a:r>
                        <a:rPr lang="en-GB" dirty="0" smtClean="0"/>
                        <a:t>SOC90</a:t>
                      </a:r>
                      <a:r>
                        <a:rPr lang="en-GB" baseline="0" dirty="0" smtClean="0"/>
                        <a:t> </a:t>
                      </a:r>
                      <a:endParaRPr lang="en-GB" dirty="0"/>
                    </a:p>
                  </a:txBody>
                  <a:tcPr/>
                </a:tc>
                <a:tc>
                  <a:txBody>
                    <a:bodyPr/>
                    <a:lstStyle/>
                    <a:p>
                      <a:pPr algn="ctr"/>
                      <a:r>
                        <a:rPr lang="en-GB" dirty="0" smtClean="0"/>
                        <a:t>369</a:t>
                      </a:r>
                      <a:endParaRPr lang="en-GB" dirty="0"/>
                    </a:p>
                  </a:txBody>
                  <a:tcPr/>
                </a:tc>
                <a:tc>
                  <a:txBody>
                    <a:bodyPr/>
                    <a:lstStyle/>
                    <a:p>
                      <a:pPr algn="ctr"/>
                      <a:r>
                        <a:rPr lang="en-GB" dirty="0" smtClean="0"/>
                        <a:t>0.220</a:t>
                      </a:r>
                      <a:endParaRPr lang="en-GB" dirty="0"/>
                    </a:p>
                  </a:txBody>
                  <a:tcPr/>
                </a:tc>
                <a:tc>
                  <a:txBody>
                    <a:bodyPr/>
                    <a:lstStyle/>
                    <a:p>
                      <a:pPr algn="ctr"/>
                      <a:r>
                        <a:rPr lang="en-GB" dirty="0" smtClean="0"/>
                        <a:t>0.143</a:t>
                      </a:r>
                      <a:endParaRPr lang="en-GB" dirty="0"/>
                    </a:p>
                  </a:txBody>
                  <a:tcPr/>
                </a:tc>
              </a:tr>
              <a:tr h="370840">
                <a:tc>
                  <a:txBody>
                    <a:bodyPr/>
                    <a:lstStyle/>
                    <a:p>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gridSpan="4">
                  <a:txBody>
                    <a:bodyPr/>
                    <a:lstStyle/>
                    <a:p>
                      <a:r>
                        <a:rPr lang="en-GB" dirty="0" smtClean="0"/>
                        <a:t>n=54793. Linear regression with controls for cohort, gender and ethnicity. Excludes SOC90=999 (‘All other miscellaneous’).</a:t>
                      </a:r>
                      <a:r>
                        <a:rPr lang="en-GB" baseline="0" dirty="0" smtClean="0"/>
                        <a:t> </a:t>
                      </a:r>
                      <a:endParaRPr lang="en-GB" baseline="0" dirty="0" smtClean="0"/>
                    </a:p>
                    <a:p>
                      <a:endParaRPr lang="en-GB" baseline="0" dirty="0" smtClean="0"/>
                    </a:p>
                    <a:p>
                      <a:r>
                        <a:rPr lang="en-GB" i="1" dirty="0" smtClean="0"/>
                        <a:t>a. Tom DiPrete suggested the</a:t>
                      </a:r>
                      <a:r>
                        <a:rPr lang="en-GB" i="1" baseline="0" dirty="0" smtClean="0"/>
                        <a:t> inclusion of such a measure.</a:t>
                      </a:r>
                      <a:endParaRPr lang="en-GB" i="1"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28596" y="0"/>
            <a:ext cx="8229600" cy="633412"/>
          </a:xfrm>
        </p:spPr>
        <p:txBody>
          <a:bodyPr/>
          <a:lstStyle/>
          <a:p>
            <a:pPr eaLnBrk="1" hangingPunct="1"/>
            <a:r>
              <a:rPr lang="en-GB" sz="3200" dirty="0" smtClean="0"/>
              <a:t>Sensitivity Analyses – Random effects models</a:t>
            </a:r>
            <a:endParaRPr lang="en-GB" sz="3200" dirty="0" smtClean="0"/>
          </a:p>
        </p:txBody>
      </p:sp>
      <p:graphicFrame>
        <p:nvGraphicFramePr>
          <p:cNvPr id="4" name="Content Placeholder 3"/>
          <p:cNvGraphicFramePr>
            <a:graphicFrameLocks noGrp="1"/>
          </p:cNvGraphicFramePr>
          <p:nvPr>
            <p:ph idx="1"/>
          </p:nvPr>
        </p:nvGraphicFramePr>
        <p:xfrm>
          <a:off x="179388" y="1052513"/>
          <a:ext cx="8640960" cy="5450840"/>
        </p:xfrm>
        <a:graphic>
          <a:graphicData uri="http://schemas.openxmlformats.org/drawingml/2006/table">
            <a:tbl>
              <a:tblPr firstRow="1" bandRow="1">
                <a:tableStyleId>{2D5ABB26-0587-4C30-8999-92F81FD0307C}</a:tableStyleId>
              </a:tblPr>
              <a:tblGrid>
                <a:gridCol w="1872208"/>
                <a:gridCol w="1238554"/>
                <a:gridCol w="1281726"/>
                <a:gridCol w="1152128"/>
                <a:gridCol w="1080120"/>
                <a:gridCol w="2016224"/>
              </a:tblGrid>
              <a:tr h="370840">
                <a:tc>
                  <a:txBody>
                    <a:bodyPr/>
                    <a:lstStyle/>
                    <a:p>
                      <a:endParaRPr lang="en-GB" dirty="0"/>
                    </a:p>
                  </a:txBody>
                  <a:tcPr/>
                </a:tc>
                <a:tc>
                  <a:txBody>
                    <a:bodyPr/>
                    <a:lstStyle/>
                    <a:p>
                      <a:pPr algn="ctr"/>
                      <a:r>
                        <a:rPr lang="en-GB" b="1" i="1" dirty="0" smtClean="0"/>
                        <a:t>Level 3</a:t>
                      </a:r>
                      <a:endParaRPr lang="en-GB" b="1" i="1" dirty="0"/>
                    </a:p>
                  </a:txBody>
                  <a:tcPr/>
                </a:tc>
                <a:tc>
                  <a:txBody>
                    <a:bodyPr/>
                    <a:lstStyle/>
                    <a:p>
                      <a:pPr algn="ctr"/>
                      <a:r>
                        <a:rPr lang="en-GB" b="1" i="1" dirty="0" smtClean="0"/>
                        <a:t>Level 2</a:t>
                      </a:r>
                      <a:endParaRPr lang="en-GB" b="1" i="1" dirty="0"/>
                    </a:p>
                  </a:txBody>
                  <a:tcPr/>
                </a:tc>
                <a:tc>
                  <a:txBody>
                    <a:bodyPr/>
                    <a:lstStyle/>
                    <a:p>
                      <a:pPr algn="ctr"/>
                      <a:r>
                        <a:rPr lang="en-GB" b="1" i="1" dirty="0" smtClean="0"/>
                        <a:t>Level</a:t>
                      </a:r>
                      <a:r>
                        <a:rPr lang="en-GB" b="1" i="1" baseline="0" dirty="0" smtClean="0"/>
                        <a:t> 3 ICC</a:t>
                      </a:r>
                      <a:endParaRPr lang="en-GB" b="1" i="1" dirty="0"/>
                    </a:p>
                  </a:txBody>
                  <a:tcPr/>
                </a:tc>
                <a:tc>
                  <a:txBody>
                    <a:bodyPr/>
                    <a:lstStyle/>
                    <a:p>
                      <a:pPr algn="ctr"/>
                      <a:r>
                        <a:rPr lang="en-GB" b="1" i="1" dirty="0" smtClean="0"/>
                        <a:t>Level 2 ICC</a:t>
                      </a:r>
                      <a:endParaRPr lang="en-GB"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i="1" dirty="0" smtClean="0"/>
                        <a:t>Level</a:t>
                      </a:r>
                      <a:r>
                        <a:rPr lang="en-GB" b="1" i="1" baseline="0" dirty="0" smtClean="0"/>
                        <a:t> 2 + Level 3 ICC </a:t>
                      </a:r>
                      <a:r>
                        <a:rPr lang="en-GB" dirty="0" smtClean="0"/>
                        <a:t>(</a:t>
                      </a:r>
                      <a:r>
                        <a:rPr lang="en-GB" dirty="0" err="1" smtClean="0"/>
                        <a:t>loglike</a:t>
                      </a:r>
                      <a:r>
                        <a:rPr lang="en-GB" dirty="0" smtClean="0"/>
                        <a:t>)</a:t>
                      </a:r>
                    </a:p>
                  </a:txBody>
                  <a:tcPr/>
                </a:tc>
              </a:tr>
              <a:tr h="370840">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(1)</a:t>
                      </a:r>
                      <a:endParaRPr lang="en-GB" dirty="0"/>
                    </a:p>
                  </a:txBody>
                  <a:tcPr/>
                </a:tc>
                <a:tc>
                  <a:txBody>
                    <a:bodyPr/>
                    <a:lstStyle/>
                    <a:p>
                      <a:pPr algn="ctr"/>
                      <a:endParaRPr lang="en-GB" dirty="0"/>
                    </a:p>
                  </a:txBody>
                  <a:tcPr/>
                </a:tc>
                <a:tc>
                  <a:txBody>
                    <a:bodyPr/>
                    <a:lstStyle/>
                    <a:p>
                      <a:pPr algn="ctr"/>
                      <a:r>
                        <a:rPr lang="en-GB" dirty="0" smtClean="0"/>
                        <a:t>SOC90</a:t>
                      </a:r>
                      <a:endParaRPr lang="en-GB" dirty="0"/>
                    </a:p>
                  </a:txBody>
                  <a:tcPr/>
                </a:tc>
                <a:tc>
                  <a:txBody>
                    <a:bodyPr/>
                    <a:lstStyle/>
                    <a:p>
                      <a:pPr algn="ctr"/>
                      <a:endParaRPr lang="en-GB" dirty="0"/>
                    </a:p>
                  </a:txBody>
                  <a:tcPr/>
                </a:tc>
                <a:tc>
                  <a:txBody>
                    <a:bodyPr/>
                    <a:lstStyle/>
                    <a:p>
                      <a:pPr algn="ctr"/>
                      <a:r>
                        <a:rPr lang="en-GB" dirty="0" smtClean="0"/>
                        <a:t>0.165</a:t>
                      </a:r>
                      <a:endParaRPr lang="en-GB" dirty="0"/>
                    </a:p>
                  </a:txBody>
                  <a:tcPr/>
                </a:tc>
                <a:tc>
                  <a:txBody>
                    <a:bodyPr/>
                    <a:lstStyle/>
                    <a:p>
                      <a:pPr algn="ctr"/>
                      <a:r>
                        <a:rPr lang="en-GB" dirty="0" smtClean="0"/>
                        <a:t>0.165 </a:t>
                      </a:r>
                      <a:r>
                        <a:rPr lang="en-GB" sz="1600" dirty="0" smtClean="0"/>
                        <a:t>(227221)</a:t>
                      </a:r>
                      <a:endParaRPr lang="en-GB" sz="1600" dirty="0"/>
                    </a:p>
                  </a:txBody>
                  <a:tcPr/>
                </a:tc>
              </a:tr>
              <a:tr h="416560">
                <a:tc>
                  <a:txBody>
                    <a:bodyPr/>
                    <a:lstStyle/>
                    <a:p>
                      <a:pPr algn="ctr"/>
                      <a:r>
                        <a:rPr lang="en-GB" dirty="0" smtClean="0">
                          <a:solidFill>
                            <a:schemeClr val="bg1">
                              <a:lumMod val="50000"/>
                            </a:schemeClr>
                          </a:solidFill>
                        </a:rPr>
                        <a:t>(2a) </a:t>
                      </a:r>
                      <a:r>
                        <a:rPr lang="en-GB" sz="1600" dirty="0" smtClean="0">
                          <a:solidFill>
                            <a:schemeClr val="bg1">
                              <a:lumMod val="50000"/>
                            </a:schemeClr>
                          </a:solidFill>
                        </a:rPr>
                        <a:t>{+</a:t>
                      </a:r>
                      <a:r>
                        <a:rPr lang="en-GB" sz="1600" dirty="0" err="1" smtClean="0">
                          <a:solidFill>
                            <a:schemeClr val="bg1">
                              <a:lumMod val="50000"/>
                            </a:schemeClr>
                          </a:solidFill>
                        </a:rPr>
                        <a:t>i.</a:t>
                      </a:r>
                      <a:r>
                        <a:rPr lang="en-GB" sz="1600" baseline="0" dirty="0" err="1" smtClean="0">
                          <a:solidFill>
                            <a:schemeClr val="bg1">
                              <a:lumMod val="50000"/>
                            </a:schemeClr>
                          </a:solidFill>
                        </a:rPr>
                        <a:t>microclass</a:t>
                      </a:r>
                      <a:r>
                        <a:rPr lang="en-GB" sz="1600" baseline="0" dirty="0" smtClean="0">
                          <a:solidFill>
                            <a:schemeClr val="bg1">
                              <a:lumMod val="50000"/>
                            </a:schemeClr>
                          </a:solidFill>
                        </a:rPr>
                        <a:t>}</a:t>
                      </a:r>
                      <a:endParaRPr lang="en-GB" sz="1600" dirty="0">
                        <a:solidFill>
                          <a:schemeClr val="bg1">
                            <a:lumMod val="50000"/>
                          </a:schemeClr>
                        </a:solidFill>
                      </a:endParaRPr>
                    </a:p>
                  </a:txBody>
                  <a:tcPr/>
                </a:tc>
                <a:tc>
                  <a:txBody>
                    <a:bodyPr/>
                    <a:lstStyle/>
                    <a:p>
                      <a:pPr algn="ctr"/>
                      <a:endParaRPr lang="en-GB" dirty="0">
                        <a:solidFill>
                          <a:schemeClr val="bg1">
                            <a:lumMod val="50000"/>
                          </a:schemeClr>
                        </a:solidFill>
                      </a:endParaRPr>
                    </a:p>
                  </a:txBody>
                  <a:tcPr/>
                </a:tc>
                <a:tc>
                  <a:txBody>
                    <a:bodyPr/>
                    <a:lstStyle/>
                    <a:p>
                      <a:pPr algn="ctr"/>
                      <a:r>
                        <a:rPr lang="en-GB" dirty="0" smtClean="0">
                          <a:solidFill>
                            <a:schemeClr val="bg1">
                              <a:lumMod val="50000"/>
                            </a:schemeClr>
                          </a:solidFill>
                        </a:rPr>
                        <a:t>SOC90</a:t>
                      </a:r>
                      <a:endParaRPr lang="en-GB" dirty="0">
                        <a:solidFill>
                          <a:schemeClr val="bg1">
                            <a:lumMod val="50000"/>
                          </a:schemeClr>
                        </a:solidFill>
                      </a:endParaRPr>
                    </a:p>
                  </a:txBody>
                  <a:tcPr/>
                </a:tc>
                <a:tc>
                  <a:txBody>
                    <a:bodyPr/>
                    <a:lstStyle/>
                    <a:p>
                      <a:pPr algn="ctr"/>
                      <a:endParaRPr lang="en-GB" dirty="0">
                        <a:solidFill>
                          <a:schemeClr val="bg1">
                            <a:lumMod val="50000"/>
                          </a:schemeClr>
                        </a:solidFill>
                      </a:endParaRPr>
                    </a:p>
                  </a:txBody>
                  <a:tcPr/>
                </a:tc>
                <a:tc>
                  <a:txBody>
                    <a:bodyPr/>
                    <a:lstStyle/>
                    <a:p>
                      <a:pPr algn="ctr"/>
                      <a:r>
                        <a:rPr lang="en-GB" dirty="0" smtClean="0">
                          <a:solidFill>
                            <a:schemeClr val="bg1">
                              <a:lumMod val="50000"/>
                            </a:schemeClr>
                          </a:solidFill>
                        </a:rPr>
                        <a:t>0.032</a:t>
                      </a:r>
                      <a:endParaRPr lang="en-GB" dirty="0">
                        <a:solidFill>
                          <a:schemeClr val="bg1">
                            <a:lumMod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solidFill>
                            <a:schemeClr val="bg1">
                              <a:lumMod val="50000"/>
                            </a:schemeClr>
                          </a:solidFill>
                        </a:rPr>
                        <a:t>0.032 </a:t>
                      </a:r>
                      <a:r>
                        <a:rPr lang="en-GB" sz="1600" dirty="0" smtClean="0">
                          <a:solidFill>
                            <a:schemeClr val="bg1">
                              <a:lumMod val="50000"/>
                            </a:schemeClr>
                          </a:solidFill>
                        </a:rPr>
                        <a:t>(226808)</a:t>
                      </a:r>
                    </a:p>
                  </a:txBody>
                  <a:tcPr/>
                </a:tc>
              </a:tr>
              <a:tr h="416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bg1">
                              <a:lumMod val="50000"/>
                            </a:schemeClr>
                          </a:solidFill>
                        </a:rPr>
                        <a:t>(2b) {+</a:t>
                      </a:r>
                      <a:r>
                        <a:rPr lang="en-GB" sz="1600" dirty="0" err="1" smtClean="0">
                          <a:solidFill>
                            <a:schemeClr val="bg1">
                              <a:lumMod val="50000"/>
                            </a:schemeClr>
                          </a:solidFill>
                        </a:rPr>
                        <a:t>i.ns</a:t>
                      </a:r>
                      <a:r>
                        <a:rPr lang="en-GB" sz="1600" dirty="0" smtClean="0">
                          <a:solidFill>
                            <a:schemeClr val="bg1">
                              <a:lumMod val="50000"/>
                            </a:schemeClr>
                          </a:solidFill>
                        </a:rPr>
                        <a:t>-sec</a:t>
                      </a:r>
                      <a:r>
                        <a:rPr lang="en-GB" sz="1600" baseline="0" dirty="0" smtClean="0">
                          <a:solidFill>
                            <a:schemeClr val="bg1">
                              <a:lumMod val="50000"/>
                            </a:schemeClr>
                          </a:solidFill>
                        </a:rPr>
                        <a:t>}</a:t>
                      </a:r>
                      <a:endParaRPr lang="en-GB" sz="1600" dirty="0" smtClean="0">
                        <a:solidFill>
                          <a:schemeClr val="bg1">
                            <a:lumMod val="50000"/>
                          </a:schemeClr>
                        </a:solidFill>
                      </a:endParaRPr>
                    </a:p>
                  </a:txBody>
                  <a:tcPr/>
                </a:tc>
                <a:tc>
                  <a:txBody>
                    <a:bodyPr/>
                    <a:lstStyle/>
                    <a:p>
                      <a:pPr algn="ctr"/>
                      <a:endParaRPr lang="en-GB" dirty="0">
                        <a:solidFill>
                          <a:schemeClr val="bg1">
                            <a:lumMod val="50000"/>
                          </a:schemeClr>
                        </a:solidFill>
                      </a:endParaRPr>
                    </a:p>
                  </a:txBody>
                  <a:tcPr/>
                </a:tc>
                <a:tc>
                  <a:txBody>
                    <a:bodyPr/>
                    <a:lstStyle/>
                    <a:p>
                      <a:pPr algn="ctr"/>
                      <a:r>
                        <a:rPr lang="en-GB" dirty="0" smtClean="0">
                          <a:solidFill>
                            <a:schemeClr val="bg1">
                              <a:lumMod val="50000"/>
                            </a:schemeClr>
                          </a:solidFill>
                        </a:rPr>
                        <a:t>SOC90</a:t>
                      </a:r>
                      <a:endParaRPr lang="en-GB" dirty="0">
                        <a:solidFill>
                          <a:schemeClr val="bg1">
                            <a:lumMod val="50000"/>
                          </a:schemeClr>
                        </a:solidFill>
                      </a:endParaRPr>
                    </a:p>
                  </a:txBody>
                  <a:tcPr/>
                </a:tc>
                <a:tc>
                  <a:txBody>
                    <a:bodyPr/>
                    <a:lstStyle/>
                    <a:p>
                      <a:pPr algn="ctr"/>
                      <a:endParaRPr lang="en-GB" dirty="0">
                        <a:solidFill>
                          <a:schemeClr val="bg1">
                            <a:lumMod val="50000"/>
                          </a:schemeClr>
                        </a:solidFill>
                      </a:endParaRPr>
                    </a:p>
                  </a:txBody>
                  <a:tcPr/>
                </a:tc>
                <a:tc>
                  <a:txBody>
                    <a:bodyPr/>
                    <a:lstStyle/>
                    <a:p>
                      <a:pPr algn="ctr"/>
                      <a:r>
                        <a:rPr lang="en-GB" dirty="0" smtClean="0">
                          <a:solidFill>
                            <a:schemeClr val="bg1">
                              <a:lumMod val="50000"/>
                            </a:schemeClr>
                          </a:solidFill>
                        </a:rPr>
                        <a:t>0.058</a:t>
                      </a:r>
                      <a:endParaRPr lang="en-GB" dirty="0">
                        <a:solidFill>
                          <a:schemeClr val="bg1">
                            <a:lumMod val="50000"/>
                          </a:schemeClr>
                        </a:solidFill>
                      </a:endParaRPr>
                    </a:p>
                  </a:txBody>
                  <a:tcPr/>
                </a:tc>
                <a:tc>
                  <a:txBody>
                    <a:bodyPr/>
                    <a:lstStyle/>
                    <a:p>
                      <a:pPr algn="ctr"/>
                      <a:r>
                        <a:rPr lang="en-GB" dirty="0" smtClean="0">
                          <a:solidFill>
                            <a:schemeClr val="bg1">
                              <a:lumMod val="50000"/>
                            </a:schemeClr>
                          </a:solidFill>
                        </a:rPr>
                        <a:t>0.058 </a:t>
                      </a:r>
                      <a:r>
                        <a:rPr lang="en-GB" sz="1600" dirty="0" smtClean="0">
                          <a:solidFill>
                            <a:schemeClr val="bg1">
                              <a:lumMod val="50000"/>
                            </a:schemeClr>
                          </a:solidFill>
                        </a:rPr>
                        <a:t>(227029)</a:t>
                      </a:r>
                      <a:endParaRPr lang="en-GB" sz="1600" dirty="0">
                        <a:solidFill>
                          <a:schemeClr val="bg1">
                            <a:lumMod val="50000"/>
                          </a:schemeClr>
                        </a:solidFill>
                      </a:endParaRPr>
                    </a:p>
                  </a:txBody>
                  <a:tcPr/>
                </a:tc>
              </a:tr>
              <a:tr h="370840">
                <a:tc>
                  <a:txBody>
                    <a:bodyPr/>
                    <a:lstStyle/>
                    <a:p>
                      <a:pPr algn="ctr"/>
                      <a:r>
                        <a:rPr lang="en-GB" dirty="0" smtClean="0"/>
                        <a:t>(3)</a:t>
                      </a:r>
                      <a:endParaRPr lang="en-GB" dirty="0"/>
                    </a:p>
                  </a:txBody>
                  <a:tcPr/>
                </a:tc>
                <a:tc>
                  <a:txBody>
                    <a:bodyPr/>
                    <a:lstStyle/>
                    <a:p>
                      <a:pPr algn="ctr"/>
                      <a:endParaRPr lang="en-GB" dirty="0"/>
                    </a:p>
                  </a:txBody>
                  <a:tcPr/>
                </a:tc>
                <a:tc>
                  <a:txBody>
                    <a:bodyPr/>
                    <a:lstStyle/>
                    <a:p>
                      <a:pPr algn="ctr"/>
                      <a:r>
                        <a:rPr lang="en-GB" dirty="0" err="1" smtClean="0"/>
                        <a:t>Microclass</a:t>
                      </a:r>
                      <a:endParaRPr lang="en-GB" dirty="0"/>
                    </a:p>
                  </a:txBody>
                  <a:tcPr/>
                </a:tc>
                <a:tc>
                  <a:txBody>
                    <a:bodyPr/>
                    <a:lstStyle/>
                    <a:p>
                      <a:pPr algn="ctr"/>
                      <a:endParaRPr lang="en-GB" dirty="0"/>
                    </a:p>
                  </a:txBody>
                  <a:tcPr/>
                </a:tc>
                <a:tc>
                  <a:txBody>
                    <a:bodyPr/>
                    <a:lstStyle/>
                    <a:p>
                      <a:pPr algn="ctr"/>
                      <a:r>
                        <a:rPr lang="en-GB" dirty="0" smtClean="0"/>
                        <a:t>0.163</a:t>
                      </a:r>
                      <a:endParaRPr lang="en-GB" dirty="0"/>
                    </a:p>
                  </a:txBody>
                  <a:tcPr/>
                </a:tc>
                <a:tc>
                  <a:txBody>
                    <a:bodyPr/>
                    <a:lstStyle/>
                    <a:p>
                      <a:pPr algn="ctr"/>
                      <a:r>
                        <a:rPr lang="en-GB" dirty="0" smtClean="0"/>
                        <a:t>0.163 </a:t>
                      </a:r>
                      <a:r>
                        <a:rPr lang="en-GB" sz="1600" dirty="0" smtClean="0"/>
                        <a:t>(227411)</a:t>
                      </a:r>
                      <a:endParaRPr lang="en-GB" sz="1600" dirty="0"/>
                    </a:p>
                  </a:txBody>
                  <a:tcPr/>
                </a:tc>
              </a:tr>
              <a:tr h="370840">
                <a:tc>
                  <a:txBody>
                    <a:bodyPr/>
                    <a:lstStyle/>
                    <a:p>
                      <a:pPr algn="ctr"/>
                      <a:r>
                        <a:rPr lang="en-GB" dirty="0" smtClean="0"/>
                        <a:t>(4)</a:t>
                      </a:r>
                      <a:endParaRPr lang="en-GB" dirty="0"/>
                    </a:p>
                  </a:txBody>
                  <a:tcPr/>
                </a:tc>
                <a:tc>
                  <a:txBody>
                    <a:bodyPr/>
                    <a:lstStyle/>
                    <a:p>
                      <a:pPr algn="ctr"/>
                      <a:endParaRPr lang="en-GB" dirty="0"/>
                    </a:p>
                  </a:txBody>
                  <a:tcPr/>
                </a:tc>
                <a:tc>
                  <a:txBody>
                    <a:bodyPr/>
                    <a:lstStyle/>
                    <a:p>
                      <a:pPr algn="ctr"/>
                      <a:r>
                        <a:rPr lang="en-GB" dirty="0" smtClean="0"/>
                        <a:t>NS-SEC</a:t>
                      </a:r>
                      <a:endParaRPr lang="en-GB" dirty="0"/>
                    </a:p>
                  </a:txBody>
                  <a:tcPr/>
                </a:tc>
                <a:tc>
                  <a:txBody>
                    <a:bodyPr/>
                    <a:lstStyle/>
                    <a:p>
                      <a:pPr algn="ctr"/>
                      <a:endParaRPr lang="en-GB" dirty="0"/>
                    </a:p>
                  </a:txBody>
                  <a:tcPr/>
                </a:tc>
                <a:tc>
                  <a:txBody>
                    <a:bodyPr/>
                    <a:lstStyle/>
                    <a:p>
                      <a:pPr algn="ctr"/>
                      <a:r>
                        <a:rPr lang="en-GB" dirty="0" smtClean="0"/>
                        <a:t>0.138</a:t>
                      </a:r>
                      <a:endParaRPr lang="en-GB" dirty="0"/>
                    </a:p>
                  </a:txBody>
                  <a:tcPr/>
                </a:tc>
                <a:tc>
                  <a:txBody>
                    <a:bodyPr/>
                    <a:lstStyle/>
                    <a:p>
                      <a:pPr algn="ctr"/>
                      <a:r>
                        <a:rPr lang="en-GB" dirty="0" smtClean="0"/>
                        <a:t>0.138 </a:t>
                      </a:r>
                      <a:r>
                        <a:rPr lang="en-GB" sz="1600" dirty="0" smtClean="0"/>
                        <a:t>(227828)</a:t>
                      </a:r>
                      <a:endParaRPr lang="en-GB" sz="1600" dirty="0"/>
                    </a:p>
                  </a:txBody>
                  <a:tcPr/>
                </a:tc>
              </a:tr>
              <a:tr h="370840">
                <a:tc>
                  <a:txBody>
                    <a:bodyPr/>
                    <a:lstStyle/>
                    <a:p>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(5)</a:t>
                      </a:r>
                      <a:endParaRPr lang="en-GB" dirty="0"/>
                    </a:p>
                  </a:txBody>
                  <a:tcPr>
                    <a:solidFill>
                      <a:schemeClr val="accent1">
                        <a:lumMod val="20000"/>
                        <a:lumOff val="80000"/>
                      </a:schemeClr>
                    </a:solidFill>
                  </a:tcPr>
                </a:tc>
                <a:tc>
                  <a:txBody>
                    <a:bodyPr/>
                    <a:lstStyle/>
                    <a:p>
                      <a:pPr algn="ctr"/>
                      <a:r>
                        <a:rPr lang="en-GB" dirty="0" err="1" smtClean="0"/>
                        <a:t>Microclass</a:t>
                      </a:r>
                      <a:endParaRPr lang="en-GB" dirty="0"/>
                    </a:p>
                  </a:txBody>
                  <a:tcPr>
                    <a:solidFill>
                      <a:schemeClr val="accent1">
                        <a:lumMod val="20000"/>
                        <a:lumOff val="80000"/>
                      </a:schemeClr>
                    </a:solidFill>
                  </a:tcPr>
                </a:tc>
                <a:tc>
                  <a:txBody>
                    <a:bodyPr/>
                    <a:lstStyle/>
                    <a:p>
                      <a:pPr algn="ctr"/>
                      <a:r>
                        <a:rPr lang="en-GB" dirty="0" smtClean="0"/>
                        <a:t>SOC90</a:t>
                      </a:r>
                      <a:endParaRPr lang="en-GB" dirty="0"/>
                    </a:p>
                  </a:txBody>
                  <a:tcPr>
                    <a:solidFill>
                      <a:schemeClr val="accent1">
                        <a:lumMod val="20000"/>
                        <a:lumOff val="80000"/>
                      </a:schemeClr>
                    </a:solidFill>
                  </a:tcPr>
                </a:tc>
                <a:tc>
                  <a:txBody>
                    <a:bodyPr/>
                    <a:lstStyle/>
                    <a:p>
                      <a:pPr algn="ctr"/>
                      <a:r>
                        <a:rPr lang="en-GB" dirty="0" smtClean="0"/>
                        <a:t>0.151</a:t>
                      </a:r>
                      <a:endParaRPr lang="en-GB" dirty="0"/>
                    </a:p>
                  </a:txBody>
                  <a:tcPr>
                    <a:solidFill>
                      <a:schemeClr val="accent1">
                        <a:lumMod val="20000"/>
                        <a:lumOff val="80000"/>
                      </a:schemeClr>
                    </a:solidFill>
                  </a:tcPr>
                </a:tc>
                <a:tc>
                  <a:txBody>
                    <a:bodyPr/>
                    <a:lstStyle/>
                    <a:p>
                      <a:pPr algn="ctr"/>
                      <a:r>
                        <a:rPr lang="en-GB" dirty="0" smtClean="0"/>
                        <a:t>0.027</a:t>
                      </a:r>
                      <a:endParaRPr lang="en-GB" dirty="0"/>
                    </a:p>
                  </a:txBody>
                  <a:tcPr>
                    <a:solidFill>
                      <a:schemeClr val="accent1">
                        <a:lumMod val="20000"/>
                        <a:lumOff val="80000"/>
                      </a:schemeClr>
                    </a:solidFill>
                  </a:tcPr>
                </a:tc>
                <a:tc>
                  <a:txBody>
                    <a:bodyPr/>
                    <a:lstStyle/>
                    <a:p>
                      <a:pPr algn="ctr"/>
                      <a:r>
                        <a:rPr lang="en-GB" dirty="0" smtClean="0"/>
                        <a:t>0.178 </a:t>
                      </a:r>
                      <a:r>
                        <a:rPr lang="en-GB" sz="1600" dirty="0" smtClean="0"/>
                        <a:t>(227077)</a:t>
                      </a:r>
                      <a:endParaRPr lang="en-GB" sz="1600" dirty="0"/>
                    </a:p>
                  </a:txBody>
                  <a:tcPr>
                    <a:solidFill>
                      <a:schemeClr val="accent1">
                        <a:lumMod val="20000"/>
                        <a:lumOff val="80000"/>
                      </a:schemeClr>
                    </a:solidFill>
                  </a:tcPr>
                </a:tc>
              </a:tr>
              <a:tr h="370840">
                <a:tc>
                  <a:txBody>
                    <a:bodyPr/>
                    <a:lstStyle/>
                    <a:p>
                      <a:pPr algn="ctr"/>
                      <a:r>
                        <a:rPr lang="en-GB" dirty="0" smtClean="0"/>
                        <a:t>(6)</a:t>
                      </a:r>
                      <a:endParaRPr lang="en-GB" dirty="0"/>
                    </a:p>
                  </a:txBody>
                  <a:tcPr/>
                </a:tc>
                <a:tc>
                  <a:txBody>
                    <a:bodyPr/>
                    <a:lstStyle/>
                    <a:p>
                      <a:pPr algn="ctr"/>
                      <a:r>
                        <a:rPr lang="en-GB" dirty="0" smtClean="0"/>
                        <a:t>NS-SEC</a:t>
                      </a:r>
                      <a:r>
                        <a:rPr lang="en-GB" baseline="0" dirty="0" smtClean="0"/>
                        <a:t> </a:t>
                      </a:r>
                      <a:endParaRPr lang="en-GB" dirty="0"/>
                    </a:p>
                  </a:txBody>
                  <a:tcPr/>
                </a:tc>
                <a:tc>
                  <a:txBody>
                    <a:bodyPr/>
                    <a:lstStyle/>
                    <a:p>
                      <a:pPr algn="ctr"/>
                      <a:r>
                        <a:rPr lang="en-GB" dirty="0" smtClean="0"/>
                        <a:t>SOC90</a:t>
                      </a:r>
                      <a:endParaRPr lang="en-GB" dirty="0"/>
                    </a:p>
                  </a:txBody>
                  <a:tcPr/>
                </a:tc>
                <a:tc>
                  <a:txBody>
                    <a:bodyPr/>
                    <a:lstStyle/>
                    <a:p>
                      <a:pPr algn="ctr"/>
                      <a:r>
                        <a:rPr lang="en-GB" dirty="0" smtClean="0"/>
                        <a:t>0.110</a:t>
                      </a:r>
                      <a:endParaRPr lang="en-GB" dirty="0"/>
                    </a:p>
                  </a:txBody>
                  <a:tcPr/>
                </a:tc>
                <a:tc>
                  <a:txBody>
                    <a:bodyPr/>
                    <a:lstStyle/>
                    <a:p>
                      <a:pPr algn="ctr"/>
                      <a:r>
                        <a:rPr lang="en-GB" dirty="0" smtClean="0"/>
                        <a:t>0.052</a:t>
                      </a:r>
                      <a:endParaRPr lang="en-GB" dirty="0"/>
                    </a:p>
                  </a:txBody>
                  <a:tcPr/>
                </a:tc>
                <a:tc>
                  <a:txBody>
                    <a:bodyPr/>
                    <a:lstStyle/>
                    <a:p>
                      <a:pPr algn="ctr"/>
                      <a:r>
                        <a:rPr lang="en-GB" dirty="0" smtClean="0"/>
                        <a:t>0.162 </a:t>
                      </a:r>
                      <a:r>
                        <a:rPr lang="en-GB" sz="1600" dirty="0" smtClean="0"/>
                        <a:t>(227052)</a:t>
                      </a:r>
                      <a:endParaRPr lang="en-GB" sz="1600" dirty="0"/>
                    </a:p>
                  </a:txBody>
                  <a:tcPr/>
                </a:tc>
              </a:tr>
              <a:tr h="370840">
                <a:tc>
                  <a:txBody>
                    <a:bodyPr/>
                    <a:lstStyle/>
                    <a:p>
                      <a:pPr algn="ctr"/>
                      <a:r>
                        <a:rPr lang="en-GB" dirty="0" smtClean="0"/>
                        <a:t>(7)</a:t>
                      </a:r>
                      <a:endParaRPr lang="en-GB" dirty="0"/>
                    </a:p>
                  </a:txBody>
                  <a:tcPr/>
                </a:tc>
                <a:tc>
                  <a:txBody>
                    <a:bodyPr/>
                    <a:lstStyle/>
                    <a:p>
                      <a:pPr algn="ctr"/>
                      <a:r>
                        <a:rPr lang="en-GB" dirty="0" smtClean="0"/>
                        <a:t>NS-SEC</a:t>
                      </a:r>
                      <a:endParaRPr lang="en-GB" dirty="0"/>
                    </a:p>
                  </a:txBody>
                  <a:tcPr/>
                </a:tc>
                <a:tc>
                  <a:txBody>
                    <a:bodyPr/>
                    <a:lstStyle/>
                    <a:p>
                      <a:pPr algn="ctr"/>
                      <a:r>
                        <a:rPr lang="en-GB" dirty="0" err="1" smtClean="0"/>
                        <a:t>Microclass</a:t>
                      </a:r>
                      <a:endParaRPr lang="en-GB" dirty="0"/>
                    </a:p>
                  </a:txBody>
                  <a:tcPr/>
                </a:tc>
                <a:tc>
                  <a:txBody>
                    <a:bodyPr/>
                    <a:lstStyle/>
                    <a:p>
                      <a:pPr algn="ctr"/>
                      <a:r>
                        <a:rPr lang="en-GB" dirty="0" smtClean="0"/>
                        <a:t>0.053</a:t>
                      </a:r>
                      <a:endParaRPr lang="en-GB" dirty="0"/>
                    </a:p>
                  </a:txBody>
                  <a:tcPr/>
                </a:tc>
                <a:tc>
                  <a:txBody>
                    <a:bodyPr/>
                    <a:lstStyle/>
                    <a:p>
                      <a:pPr algn="ctr"/>
                      <a:r>
                        <a:rPr lang="en-GB" dirty="0" smtClean="0"/>
                        <a:t>0.063</a:t>
                      </a:r>
                      <a:endParaRPr lang="en-GB" dirty="0"/>
                    </a:p>
                  </a:txBody>
                  <a:tcPr/>
                </a:tc>
                <a:tc>
                  <a:txBody>
                    <a:bodyPr/>
                    <a:lstStyle/>
                    <a:p>
                      <a:pPr algn="ctr"/>
                      <a:r>
                        <a:rPr lang="en-GB" dirty="0" smtClean="0"/>
                        <a:t>0.117 </a:t>
                      </a:r>
                      <a:r>
                        <a:rPr lang="en-GB" sz="1600" dirty="0" smtClean="0"/>
                        <a:t>(227176)</a:t>
                      </a:r>
                      <a:endParaRPr lang="en-GB" sz="1600" dirty="0"/>
                    </a:p>
                  </a:txBody>
                  <a:tcPr/>
                </a:tc>
              </a:tr>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r>
              <a:tr h="370840">
                <a:tc gridSpan="6">
                  <a:txBody>
                    <a:bodyPr/>
                    <a:lstStyle/>
                    <a:p>
                      <a:r>
                        <a:rPr lang="en-GB" i="1" dirty="0" smtClean="0"/>
                        <a:t>Estimated  using </a:t>
                      </a:r>
                      <a:r>
                        <a:rPr lang="en-GB" i="1" dirty="0" err="1" smtClean="0"/>
                        <a:t>xtmixed</a:t>
                      </a:r>
                      <a:r>
                        <a:rPr lang="en-GB" i="1" dirty="0" smtClean="0"/>
                        <a:t> in </a:t>
                      </a:r>
                      <a:r>
                        <a:rPr lang="en-GB" i="1" dirty="0" err="1" smtClean="0"/>
                        <a:t>Stata</a:t>
                      </a:r>
                      <a:r>
                        <a:rPr lang="en-GB" i="1" dirty="0" smtClean="0"/>
                        <a:t> with </a:t>
                      </a:r>
                      <a:r>
                        <a:rPr lang="en-GB" i="1" dirty="0" err="1" smtClean="0"/>
                        <a:t>reml</a:t>
                      </a:r>
                      <a:r>
                        <a:rPr lang="en-GB" i="1" dirty="0" smtClean="0"/>
                        <a:t> ,except (4) using</a:t>
                      </a:r>
                      <a:r>
                        <a:rPr lang="en-GB" i="1" baseline="0" dirty="0" smtClean="0"/>
                        <a:t> </a:t>
                      </a:r>
                      <a:r>
                        <a:rPr lang="en-GB" i="1" baseline="0" dirty="0" err="1" smtClean="0"/>
                        <a:t>mle</a:t>
                      </a:r>
                      <a:r>
                        <a:rPr lang="en-GB" i="1" dirty="0" smtClean="0"/>
                        <a:t>. (6)</a:t>
                      </a:r>
                      <a:r>
                        <a:rPr lang="en-GB" i="1" baseline="0" dirty="0" smtClean="0"/>
                        <a:t> and (7) are cross-classified models, (5) is nested. </a:t>
                      </a:r>
                      <a:endParaRPr lang="en-GB" i="1"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28596" y="0"/>
            <a:ext cx="8229600" cy="633412"/>
          </a:xfrm>
        </p:spPr>
        <p:txBody>
          <a:bodyPr/>
          <a:lstStyle/>
          <a:p>
            <a:pPr eaLnBrk="1" hangingPunct="1"/>
            <a:r>
              <a:rPr lang="en-GB" sz="3200" dirty="0" smtClean="0"/>
              <a:t>Sensitivity Analyses – Random effects models</a:t>
            </a:r>
            <a:endParaRPr lang="en-GB" sz="3200" dirty="0" smtClean="0"/>
          </a:p>
        </p:txBody>
      </p:sp>
      <p:graphicFrame>
        <p:nvGraphicFramePr>
          <p:cNvPr id="4" name="Content Placeholder 3"/>
          <p:cNvGraphicFramePr>
            <a:graphicFrameLocks noGrp="1"/>
          </p:cNvGraphicFramePr>
          <p:nvPr>
            <p:ph idx="1"/>
          </p:nvPr>
        </p:nvGraphicFramePr>
        <p:xfrm>
          <a:off x="179388" y="1052513"/>
          <a:ext cx="8640960" cy="3881120"/>
        </p:xfrm>
        <a:graphic>
          <a:graphicData uri="http://schemas.openxmlformats.org/drawingml/2006/table">
            <a:tbl>
              <a:tblPr firstRow="1" bandRow="1">
                <a:tableStyleId>{2D5ABB26-0587-4C30-8999-92F81FD0307C}</a:tableStyleId>
              </a:tblPr>
              <a:tblGrid>
                <a:gridCol w="1872208"/>
                <a:gridCol w="1238554"/>
                <a:gridCol w="1281726"/>
                <a:gridCol w="1152128"/>
                <a:gridCol w="1080120"/>
                <a:gridCol w="2016224"/>
              </a:tblGrid>
              <a:tr h="370840">
                <a:tc>
                  <a:txBody>
                    <a:bodyPr/>
                    <a:lstStyle/>
                    <a:p>
                      <a:endParaRPr lang="en-GB" dirty="0"/>
                    </a:p>
                  </a:txBody>
                  <a:tcPr/>
                </a:tc>
                <a:tc>
                  <a:txBody>
                    <a:bodyPr/>
                    <a:lstStyle/>
                    <a:p>
                      <a:pPr algn="ctr"/>
                      <a:r>
                        <a:rPr lang="en-GB" b="1" i="1" dirty="0" smtClean="0"/>
                        <a:t>Level 3</a:t>
                      </a:r>
                      <a:endParaRPr lang="en-GB" b="1" i="1" dirty="0"/>
                    </a:p>
                  </a:txBody>
                  <a:tcPr/>
                </a:tc>
                <a:tc>
                  <a:txBody>
                    <a:bodyPr/>
                    <a:lstStyle/>
                    <a:p>
                      <a:pPr algn="ctr"/>
                      <a:r>
                        <a:rPr lang="en-GB" b="1" i="1" dirty="0" smtClean="0"/>
                        <a:t>Level 2</a:t>
                      </a:r>
                      <a:endParaRPr lang="en-GB" b="1" i="1" dirty="0"/>
                    </a:p>
                  </a:txBody>
                  <a:tcPr/>
                </a:tc>
                <a:tc>
                  <a:txBody>
                    <a:bodyPr/>
                    <a:lstStyle/>
                    <a:p>
                      <a:pPr algn="ctr"/>
                      <a:r>
                        <a:rPr lang="en-GB" b="1" i="1" dirty="0" smtClean="0"/>
                        <a:t>Level</a:t>
                      </a:r>
                      <a:r>
                        <a:rPr lang="en-GB" b="1" i="1" baseline="0" dirty="0" smtClean="0"/>
                        <a:t> 3 ICC</a:t>
                      </a:r>
                      <a:endParaRPr lang="en-GB" b="1" i="1" dirty="0"/>
                    </a:p>
                  </a:txBody>
                  <a:tcPr/>
                </a:tc>
                <a:tc>
                  <a:txBody>
                    <a:bodyPr/>
                    <a:lstStyle/>
                    <a:p>
                      <a:pPr algn="ctr"/>
                      <a:r>
                        <a:rPr lang="en-GB" b="1" i="1" dirty="0" smtClean="0"/>
                        <a:t>Level 2 ICC</a:t>
                      </a:r>
                      <a:endParaRPr lang="en-GB"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i="1" dirty="0" smtClean="0"/>
                        <a:t>Level</a:t>
                      </a:r>
                      <a:r>
                        <a:rPr lang="en-GB" b="1" i="1" baseline="0" dirty="0" smtClean="0"/>
                        <a:t> 2 + Level 3 ICC </a:t>
                      </a:r>
                      <a:r>
                        <a:rPr lang="en-GB" dirty="0" smtClean="0"/>
                        <a:t>(</a:t>
                      </a:r>
                      <a:r>
                        <a:rPr lang="en-GB" dirty="0" err="1" smtClean="0"/>
                        <a:t>loglike</a:t>
                      </a:r>
                      <a:r>
                        <a:rPr lang="en-GB" dirty="0" smtClean="0"/>
                        <a:t>)</a:t>
                      </a:r>
                    </a:p>
                  </a:txBody>
                  <a:tcPr/>
                </a:tc>
              </a:tr>
              <a:tr h="370840">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(5)</a:t>
                      </a:r>
                      <a:endParaRPr lang="en-GB" dirty="0"/>
                    </a:p>
                  </a:txBody>
                  <a:tcPr>
                    <a:solidFill>
                      <a:schemeClr val="accent1">
                        <a:lumMod val="20000"/>
                        <a:lumOff val="80000"/>
                      </a:schemeClr>
                    </a:solidFill>
                  </a:tcPr>
                </a:tc>
                <a:tc>
                  <a:txBody>
                    <a:bodyPr/>
                    <a:lstStyle/>
                    <a:p>
                      <a:pPr algn="ctr"/>
                      <a:r>
                        <a:rPr lang="en-GB" dirty="0" err="1" smtClean="0"/>
                        <a:t>Microclass</a:t>
                      </a:r>
                      <a:endParaRPr lang="en-GB" dirty="0"/>
                    </a:p>
                  </a:txBody>
                  <a:tcPr>
                    <a:solidFill>
                      <a:schemeClr val="accent1">
                        <a:lumMod val="20000"/>
                        <a:lumOff val="80000"/>
                      </a:schemeClr>
                    </a:solidFill>
                  </a:tcPr>
                </a:tc>
                <a:tc>
                  <a:txBody>
                    <a:bodyPr/>
                    <a:lstStyle/>
                    <a:p>
                      <a:pPr algn="ctr"/>
                      <a:r>
                        <a:rPr lang="en-GB" dirty="0" smtClean="0"/>
                        <a:t>SOC90</a:t>
                      </a:r>
                      <a:endParaRPr lang="en-GB" dirty="0"/>
                    </a:p>
                  </a:txBody>
                  <a:tcPr>
                    <a:solidFill>
                      <a:schemeClr val="accent1">
                        <a:lumMod val="20000"/>
                        <a:lumOff val="80000"/>
                      </a:schemeClr>
                    </a:solidFill>
                  </a:tcPr>
                </a:tc>
                <a:tc>
                  <a:txBody>
                    <a:bodyPr/>
                    <a:lstStyle/>
                    <a:p>
                      <a:pPr algn="ctr"/>
                      <a:r>
                        <a:rPr lang="en-GB" dirty="0" smtClean="0"/>
                        <a:t>0.151</a:t>
                      </a:r>
                      <a:endParaRPr lang="en-GB" dirty="0"/>
                    </a:p>
                  </a:txBody>
                  <a:tcPr>
                    <a:solidFill>
                      <a:schemeClr val="accent1">
                        <a:lumMod val="20000"/>
                        <a:lumOff val="80000"/>
                      </a:schemeClr>
                    </a:solidFill>
                  </a:tcPr>
                </a:tc>
                <a:tc>
                  <a:txBody>
                    <a:bodyPr/>
                    <a:lstStyle/>
                    <a:p>
                      <a:pPr algn="ctr"/>
                      <a:r>
                        <a:rPr lang="en-GB" dirty="0" smtClean="0"/>
                        <a:t>0.027</a:t>
                      </a:r>
                      <a:endParaRPr lang="en-GB" dirty="0"/>
                    </a:p>
                  </a:txBody>
                  <a:tcPr>
                    <a:solidFill>
                      <a:schemeClr val="accent1">
                        <a:lumMod val="20000"/>
                        <a:lumOff val="80000"/>
                      </a:schemeClr>
                    </a:solidFill>
                  </a:tcPr>
                </a:tc>
                <a:tc>
                  <a:txBody>
                    <a:bodyPr/>
                    <a:lstStyle/>
                    <a:p>
                      <a:pPr algn="ctr"/>
                      <a:r>
                        <a:rPr lang="en-GB" dirty="0" smtClean="0"/>
                        <a:t>0.178 </a:t>
                      </a:r>
                      <a:r>
                        <a:rPr lang="en-GB" sz="1600" dirty="0" smtClean="0"/>
                        <a:t>(227077)</a:t>
                      </a:r>
                      <a:endParaRPr lang="en-GB" sz="1600" dirty="0"/>
                    </a:p>
                  </a:txBody>
                  <a:tcPr>
                    <a:solidFill>
                      <a:schemeClr val="accent1">
                        <a:lumMod val="20000"/>
                        <a:lumOff val="80000"/>
                      </a:schemeClr>
                    </a:solidFill>
                  </a:tcPr>
                </a:tc>
              </a:tr>
              <a:tr h="370840">
                <a:tc gridSpan="6">
                  <a:txBody>
                    <a:bodyPr/>
                    <a:lstStyle/>
                    <a:p>
                      <a:endParaRPr lang="en-GB" i="1" dirty="0" smtClean="0"/>
                    </a:p>
                    <a:p>
                      <a:r>
                        <a:rPr lang="en-GB" sz="2800" i="1" dirty="0" smtClean="0"/>
                        <a:t>At</a:t>
                      </a:r>
                      <a:r>
                        <a:rPr lang="en-GB" sz="2800" i="1" baseline="0" dirty="0" smtClean="0"/>
                        <a:t> the present time we believe that this results indicates that the bulk, but not all, of the parental occupational variation is accounted for by </a:t>
                      </a:r>
                      <a:r>
                        <a:rPr lang="en-GB" sz="2800" i="1" baseline="0" dirty="0" err="1" smtClean="0"/>
                        <a:t>microclass</a:t>
                      </a:r>
                      <a:r>
                        <a:rPr lang="en-GB" sz="2800" i="1" baseline="0" dirty="0" smtClean="0"/>
                        <a:t>.</a:t>
                      </a:r>
                    </a:p>
                    <a:p>
                      <a:endParaRPr lang="en-GB" sz="2800" i="1" baseline="0" dirty="0" smtClean="0"/>
                    </a:p>
                    <a:p>
                      <a:r>
                        <a:rPr lang="en-GB" sz="2800" i="1" baseline="0" dirty="0" smtClean="0"/>
                        <a:t>This clearly requires more thought…</a:t>
                      </a:r>
                      <a:endParaRPr lang="en-GB" sz="2800" i="1"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0"/>
            <a:ext cx="9144000" cy="1196975"/>
          </a:xfrm>
          <a:solidFill>
            <a:srgbClr val="0F3295"/>
          </a:solidFill>
        </p:spPr>
        <p:txBody>
          <a:bodyPr/>
          <a:lstStyle/>
          <a:p>
            <a:pPr eaLnBrk="1" hangingPunct="1"/>
            <a:r>
              <a:rPr lang="en-GB" smtClean="0">
                <a:solidFill>
                  <a:schemeClr val="bg1"/>
                </a:solidFill>
              </a:rPr>
              <a:t>Microclass Analysis</a:t>
            </a:r>
          </a:p>
        </p:txBody>
      </p:sp>
      <p:sp>
        <p:nvSpPr>
          <p:cNvPr id="6147" name="Subtitle 2"/>
          <p:cNvSpPr>
            <a:spLocks noGrp="1"/>
          </p:cNvSpPr>
          <p:nvPr>
            <p:ph type="subTitle" idx="1"/>
          </p:nvPr>
        </p:nvSpPr>
        <p:spPr>
          <a:xfrm>
            <a:off x="0" y="1214422"/>
            <a:ext cx="9144000" cy="5357812"/>
          </a:xfrm>
        </p:spPr>
        <p:txBody>
          <a:bodyPr>
            <a:normAutofit/>
          </a:bodyPr>
          <a:lstStyle/>
          <a:p>
            <a:pPr marL="536575" indent="-536575" algn="l" eaLnBrk="1" hangingPunct="1">
              <a:buFont typeface="Arial" charset="0"/>
              <a:buChar char="•"/>
              <a:defRPr/>
            </a:pPr>
            <a:r>
              <a:rPr lang="en-GB" sz="2800" dirty="0" smtClean="0">
                <a:solidFill>
                  <a:schemeClr val="tx2"/>
                </a:solidFill>
              </a:rPr>
              <a:t>There might be extra insights somewhere between ‘big class categories’ and ‘individual occupations’?</a:t>
            </a:r>
          </a:p>
          <a:p>
            <a:pPr marL="536575" indent="-536575" algn="l" eaLnBrk="1" hangingPunct="1">
              <a:buFont typeface="Arial" charset="0"/>
              <a:buChar char="•"/>
              <a:defRPr/>
            </a:pPr>
            <a:endParaRPr lang="en-GB" sz="2800" dirty="0" smtClean="0">
              <a:solidFill>
                <a:schemeClr val="tx2"/>
              </a:solidFill>
            </a:endParaRPr>
          </a:p>
          <a:p>
            <a:pPr marL="993775" lvl="1" indent="-536575" algn="l">
              <a:buFont typeface="Arial" charset="0"/>
              <a:buChar char="•"/>
              <a:defRPr/>
            </a:pPr>
            <a:endParaRPr lang="en-GB" sz="2400" dirty="0" smtClean="0"/>
          </a:p>
          <a:p>
            <a:pPr marL="536575" indent="6350" algn="l">
              <a:defRPr/>
            </a:pPr>
            <a:r>
              <a:rPr lang="en-GB" sz="2800" i="1" dirty="0" smtClean="0">
                <a:solidFill>
                  <a:schemeClr val="tx2"/>
                </a:solidFill>
              </a:rPr>
              <a:t>For example, between </a:t>
            </a:r>
            <a:r>
              <a:rPr lang="en-GB" sz="2800" i="1" dirty="0" smtClean="0">
                <a:solidFill>
                  <a:schemeClr val="tx2"/>
                </a:solidFill>
              </a:rPr>
              <a:t>the eight categories of an agglomerate scheme and the 371 administrative (and sociologically unorganised) </a:t>
            </a:r>
            <a:r>
              <a:rPr lang="en-GB" sz="2800" i="1" dirty="0" smtClean="0">
                <a:solidFill>
                  <a:schemeClr val="tx2"/>
                </a:solidFill>
              </a:rPr>
              <a:t>occupational unit </a:t>
            </a:r>
            <a:r>
              <a:rPr lang="en-GB" sz="2800" i="1" dirty="0" smtClean="0">
                <a:solidFill>
                  <a:schemeClr val="tx2"/>
                </a:solidFill>
              </a:rPr>
              <a:t>groups</a:t>
            </a:r>
            <a:r>
              <a:rPr lang="en-GB" sz="2800" i="1" dirty="0" smtClean="0">
                <a:solidFill>
                  <a:schemeClr val="tx2"/>
                </a:solidFill>
              </a:rPr>
              <a:t>,</a:t>
            </a:r>
            <a:r>
              <a:rPr lang="en-GB" sz="2800" i="1" dirty="0" smtClean="0">
                <a:solidFill>
                  <a:schemeClr val="tx2"/>
                </a:solidFill>
              </a:rPr>
              <a:t> </a:t>
            </a:r>
            <a:r>
              <a:rPr lang="en-GB" sz="2800" i="1" dirty="0" smtClean="0">
                <a:solidFill>
                  <a:schemeClr val="tx2"/>
                </a:solidFill>
              </a:rPr>
              <a:t>could </a:t>
            </a:r>
            <a:r>
              <a:rPr lang="en-GB" sz="2800" i="1" dirty="0" smtClean="0">
                <a:solidFill>
                  <a:schemeClr val="tx2"/>
                </a:solidFill>
              </a:rPr>
              <a:t>there be 80-120 </a:t>
            </a:r>
            <a:r>
              <a:rPr lang="en-GB" sz="2800" i="1" dirty="0" err="1" smtClean="0">
                <a:solidFill>
                  <a:schemeClr val="tx2"/>
                </a:solidFill>
              </a:rPr>
              <a:t>microclasses</a:t>
            </a:r>
            <a:r>
              <a:rPr lang="en-GB" sz="2800" i="1" dirty="0" smtClean="0">
                <a:solidFill>
                  <a:schemeClr val="tx2"/>
                </a:solidFill>
              </a:rPr>
              <a:t> defined by their professional cultures and practices?</a:t>
            </a:r>
          </a:p>
          <a:p>
            <a:pPr marL="536575" indent="-536575" algn="l">
              <a:buFont typeface="Arial" charset="0"/>
              <a:buChar char="•"/>
              <a:defRPr/>
            </a:pPr>
            <a:endParaRPr lang="en-GB" sz="2800"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rgbClr val="0F3295"/>
              </a:solidFill>
            </a:endParaRPr>
          </a:p>
        </p:txBody>
      </p:sp>
      <p:sp>
        <p:nvSpPr>
          <p:cNvPr id="5" name="Slide Number Placeholder 4"/>
          <p:cNvSpPr>
            <a:spLocks noGrp="1"/>
          </p:cNvSpPr>
          <p:nvPr>
            <p:ph type="sldNum" sz="quarter" idx="12"/>
          </p:nvPr>
        </p:nvSpPr>
        <p:spPr/>
        <p:txBody>
          <a:bodyPr/>
          <a:lstStyle/>
          <a:p>
            <a:pPr>
              <a:defRPr/>
            </a:pPr>
            <a:fld id="{FB1E107E-7BDC-4B30-B6D1-EA13FC1D9F00}" type="slidenum">
              <a:rPr lang="en-GB"/>
              <a:pPr>
                <a:defRPr/>
              </a:pPr>
              <a:t>3</a:t>
            </a:fld>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Concl</a:t>
            </a:r>
            <a:r>
              <a:rPr lang="en-GB" dirty="0" smtClean="0">
                <a:solidFill>
                  <a:schemeClr val="bg1"/>
                </a:solidFill>
              </a:rPr>
              <a:t>usions</a:t>
            </a:r>
            <a:endParaRPr lang="en-GB" dirty="0" smtClean="0">
              <a:solidFill>
                <a:schemeClr val="bg1"/>
              </a:solidFill>
            </a:endParaRPr>
          </a:p>
        </p:txBody>
      </p:sp>
      <p:sp>
        <p:nvSpPr>
          <p:cNvPr id="21507" name="Subtitle 2"/>
          <p:cNvSpPr>
            <a:spLocks noGrp="1"/>
          </p:cNvSpPr>
          <p:nvPr>
            <p:ph type="subTitle" idx="1"/>
          </p:nvPr>
        </p:nvSpPr>
        <p:spPr>
          <a:xfrm>
            <a:off x="0" y="1214438"/>
            <a:ext cx="9144000" cy="5357812"/>
          </a:xfrm>
        </p:spPr>
        <p:txBody>
          <a:bodyPr>
            <a:normAutofit fontScale="92500" lnSpcReduction="10000"/>
          </a:bodyPr>
          <a:lstStyle/>
          <a:p>
            <a:pPr marL="180975" indent="-180975" algn="l"/>
            <a:r>
              <a:rPr lang="en-GB" sz="2400" dirty="0" smtClean="0">
                <a:solidFill>
                  <a:schemeClr val="tx2"/>
                </a:solidFill>
              </a:rPr>
              <a:t>There might be extra insights somewhere between ‘big class categories’ and ‘individual occupations</a:t>
            </a:r>
            <a:r>
              <a:rPr lang="en-GB" sz="2400" dirty="0" smtClean="0">
                <a:solidFill>
                  <a:schemeClr val="tx2"/>
                </a:solidFill>
              </a:rPr>
              <a:t>’?</a:t>
            </a:r>
          </a:p>
          <a:p>
            <a:pPr marL="180975" indent="-180975" algn="l"/>
            <a:endParaRPr lang="en-GB" sz="2400" dirty="0" smtClean="0">
              <a:solidFill>
                <a:schemeClr val="tx2"/>
              </a:solidFill>
            </a:endParaRPr>
          </a:p>
          <a:p>
            <a:pPr marL="180975" indent="-180975" algn="l" eaLnBrk="1" hangingPunct="1">
              <a:buFont typeface="Arial" pitchFamily="34" charset="0"/>
              <a:buChar char="•"/>
            </a:pPr>
            <a:r>
              <a:rPr lang="en-GB" sz="2400" dirty="0" err="1" smtClean="0">
                <a:solidFill>
                  <a:schemeClr val="tx2"/>
                </a:solidFill>
              </a:rPr>
              <a:t>Microclasses</a:t>
            </a:r>
            <a:r>
              <a:rPr lang="en-GB" sz="2400" dirty="0" smtClean="0">
                <a:solidFill>
                  <a:schemeClr val="tx2"/>
                </a:solidFill>
              </a:rPr>
              <a:t> are sociologically plausible</a:t>
            </a:r>
          </a:p>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First </a:t>
            </a:r>
            <a:r>
              <a:rPr lang="en-GB" sz="2400" dirty="0" smtClean="0">
                <a:solidFill>
                  <a:schemeClr val="tx2"/>
                </a:solidFill>
              </a:rPr>
              <a:t>attempt to construct a British </a:t>
            </a:r>
            <a:r>
              <a:rPr lang="en-GB" sz="2400" dirty="0" err="1" smtClean="0">
                <a:solidFill>
                  <a:schemeClr val="tx2"/>
                </a:solidFill>
              </a:rPr>
              <a:t>microclass</a:t>
            </a:r>
            <a:r>
              <a:rPr lang="en-GB" sz="2400" dirty="0" smtClean="0">
                <a:solidFill>
                  <a:schemeClr val="tx2"/>
                </a:solidFill>
              </a:rPr>
              <a:t> scheme</a:t>
            </a:r>
          </a:p>
          <a:p>
            <a:pPr marL="638175" lvl="1" indent="-180975" algn="l" eaLnBrk="1" hangingPunct="1">
              <a:buFont typeface="Arial" pitchFamily="34" charset="0"/>
              <a:buChar char="•"/>
            </a:pPr>
            <a:r>
              <a:rPr lang="en-GB" sz="2000" dirty="0" smtClean="0">
                <a:solidFill>
                  <a:schemeClr val="tx2"/>
                </a:solidFill>
              </a:rPr>
              <a:t>Extra explanatory power (for GCSE attainment) </a:t>
            </a:r>
            <a:r>
              <a:rPr lang="en-GB" sz="2000" dirty="0" smtClean="0">
                <a:solidFill>
                  <a:schemeClr val="tx2"/>
                </a:solidFill>
              </a:rPr>
              <a:t>questionable?</a:t>
            </a:r>
            <a:endParaRPr lang="en-GB" sz="2000" dirty="0" smtClean="0">
              <a:solidFill>
                <a:schemeClr val="tx2"/>
              </a:solidFill>
            </a:endParaRPr>
          </a:p>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Alternative </a:t>
            </a:r>
            <a:r>
              <a:rPr lang="en-GB" sz="2400" dirty="0" err="1" smtClean="0">
                <a:solidFill>
                  <a:schemeClr val="tx2"/>
                </a:solidFill>
              </a:rPr>
              <a:t>operationalisations</a:t>
            </a:r>
            <a:r>
              <a:rPr lang="en-GB" sz="2400" dirty="0" smtClean="0">
                <a:solidFill>
                  <a:schemeClr val="tx2"/>
                </a:solidFill>
              </a:rPr>
              <a:t> of micro classes</a:t>
            </a:r>
          </a:p>
          <a:p>
            <a:pPr marL="638175" lvl="1" indent="-180975" algn="l">
              <a:buFont typeface="Arial" pitchFamily="34" charset="0"/>
              <a:buChar char="•"/>
            </a:pPr>
            <a:r>
              <a:rPr lang="en-GB" sz="2000" dirty="0" smtClean="0">
                <a:solidFill>
                  <a:schemeClr val="tx2"/>
                </a:solidFill>
              </a:rPr>
              <a:t>Many UK data sources now don’t include occupational unit group information so a </a:t>
            </a:r>
            <a:r>
              <a:rPr lang="en-GB" sz="2000" dirty="0" err="1" smtClean="0">
                <a:solidFill>
                  <a:schemeClr val="tx2"/>
                </a:solidFill>
              </a:rPr>
              <a:t>microclass</a:t>
            </a:r>
            <a:r>
              <a:rPr lang="en-GB" sz="2000" dirty="0" smtClean="0">
                <a:solidFill>
                  <a:schemeClr val="tx2"/>
                </a:solidFill>
              </a:rPr>
              <a:t> approach may be restricted?</a:t>
            </a:r>
          </a:p>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Possibilities for primary data collection</a:t>
            </a:r>
          </a:p>
          <a:p>
            <a:pPr marL="638175" lvl="1" indent="-180975" algn="l">
              <a:buFont typeface="Arial" pitchFamily="34" charset="0"/>
              <a:buChar char="•"/>
            </a:pPr>
            <a:r>
              <a:rPr lang="en-GB" sz="2000" dirty="0" smtClean="0">
                <a:solidFill>
                  <a:schemeClr val="tx2"/>
                </a:solidFill>
              </a:rPr>
              <a:t>Survey question with </a:t>
            </a:r>
            <a:r>
              <a:rPr lang="en-GB" sz="2000" dirty="0" err="1" smtClean="0">
                <a:solidFill>
                  <a:schemeClr val="tx2"/>
                </a:solidFill>
              </a:rPr>
              <a:t>microclass</a:t>
            </a:r>
            <a:r>
              <a:rPr lang="en-GB" sz="2000" dirty="0" smtClean="0">
                <a:solidFill>
                  <a:schemeClr val="tx2"/>
                </a:solidFill>
              </a:rPr>
              <a:t> lists (e.g. librarian, butcher etc)</a:t>
            </a:r>
          </a:p>
          <a:p>
            <a:pPr marL="638175" lvl="1" indent="-180975" algn="l">
              <a:buFont typeface="Arial" pitchFamily="34" charset="0"/>
              <a:buChar char="•"/>
            </a:pPr>
            <a:r>
              <a:rPr lang="en-GB" sz="2000" dirty="0" smtClean="0">
                <a:solidFill>
                  <a:schemeClr val="tx2"/>
                </a:solidFill>
              </a:rPr>
              <a:t>Harry Ganzeboom has made this point previously</a:t>
            </a:r>
            <a:endParaRPr lang="en-GB" sz="2000" dirty="0" smtClean="0">
              <a:solidFill>
                <a:schemeClr val="tx2"/>
              </a:solidFill>
            </a:endParaRPr>
          </a:p>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30</a:t>
            </a:fld>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Concl</a:t>
            </a:r>
            <a:r>
              <a:rPr lang="en-GB" dirty="0" smtClean="0">
                <a:solidFill>
                  <a:schemeClr val="bg1"/>
                </a:solidFill>
              </a:rPr>
              <a:t>usions</a:t>
            </a:r>
            <a:endParaRPr lang="en-GB" dirty="0" smtClean="0">
              <a:solidFill>
                <a:schemeClr val="bg1"/>
              </a:solidFill>
            </a:endParaRPr>
          </a:p>
        </p:txBody>
      </p:sp>
      <p:sp>
        <p:nvSpPr>
          <p:cNvPr id="21507" name="Subtitle 2"/>
          <p:cNvSpPr>
            <a:spLocks noGrp="1"/>
          </p:cNvSpPr>
          <p:nvPr>
            <p:ph type="subTitle" idx="1"/>
          </p:nvPr>
        </p:nvSpPr>
        <p:spPr>
          <a:xfrm>
            <a:off x="0" y="1214438"/>
            <a:ext cx="9144000" cy="5643562"/>
          </a:xfrm>
        </p:spPr>
        <p:txBody>
          <a:bodyPr>
            <a:normAutofit/>
          </a:bodyPr>
          <a:lstStyle/>
          <a:p>
            <a:pPr marL="180975" indent="-180975" algn="l" eaLnBrk="1" hangingPunct="1">
              <a:buFont typeface="Arial" pitchFamily="34" charset="0"/>
              <a:buChar char="•"/>
            </a:pPr>
            <a:r>
              <a:rPr lang="en-GB" sz="2400" dirty="0" smtClean="0">
                <a:solidFill>
                  <a:schemeClr val="tx2"/>
                </a:solidFill>
              </a:rPr>
              <a:t>Parental occupations are important for GCSE attainment</a:t>
            </a:r>
          </a:p>
          <a:p>
            <a:pPr marL="638175" lvl="1" indent="-180975" algn="l">
              <a:buFont typeface="Arial" pitchFamily="34" charset="0"/>
              <a:buChar char="•"/>
            </a:pPr>
            <a:r>
              <a:rPr lang="en-GB" sz="2000" dirty="0" smtClean="0">
                <a:solidFill>
                  <a:schemeClr val="tx2"/>
                </a:solidFill>
              </a:rPr>
              <a:t>Message to head teachers (on performance related pay) enrol the sons and daughters of dance teachers rather than publicans!</a:t>
            </a:r>
          </a:p>
          <a:p>
            <a:pPr marL="180975" indent="-180975" algn="l" eaLnBrk="1" hangingPunct="1">
              <a:buFont typeface="Arial" pitchFamily="34" charset="0"/>
              <a:buChar char="•"/>
            </a:pPr>
            <a:endParaRPr lang="en-GB" sz="2400" dirty="0" smtClean="0">
              <a:solidFill>
                <a:schemeClr val="tx2"/>
              </a:solidFill>
            </a:endParaRPr>
          </a:p>
          <a:p>
            <a:pPr marL="180975" indent="-180975" algn="l">
              <a:buFont typeface="Arial" pitchFamily="34" charset="0"/>
              <a:buChar char="•"/>
            </a:pPr>
            <a:r>
              <a:rPr lang="en-GB" sz="2400" dirty="0" smtClean="0">
                <a:solidFill>
                  <a:schemeClr val="tx2"/>
                </a:solidFill>
              </a:rPr>
              <a:t>Unwillingness to collect parental occupational information (Govt and schools</a:t>
            </a:r>
            <a:r>
              <a:rPr lang="en-GB" sz="2400" dirty="0" smtClean="0">
                <a:solidFill>
                  <a:schemeClr val="tx2"/>
                </a:solidFill>
              </a:rPr>
              <a:t>)</a:t>
            </a:r>
          </a:p>
          <a:p>
            <a:pPr marL="180975" indent="-180975" algn="l">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Free school meals a measure of social background (in research and league tables)</a:t>
            </a:r>
          </a:p>
          <a:p>
            <a:pPr marL="638175" lvl="1" indent="-180975" algn="l">
              <a:buFont typeface="Arial" pitchFamily="34" charset="0"/>
              <a:buChar char="•"/>
            </a:pPr>
            <a:r>
              <a:rPr lang="en-GB" sz="2000" dirty="0" smtClean="0">
                <a:solidFill>
                  <a:schemeClr val="tx2"/>
                </a:solidFill>
              </a:rPr>
              <a:t>About 15% of pupils in state funded secondary schools</a:t>
            </a:r>
          </a:p>
          <a:p>
            <a:pPr marL="638175" lvl="1" indent="-180975" algn="l">
              <a:buFont typeface="Arial" pitchFamily="34" charset="0"/>
              <a:buChar char="•"/>
            </a:pPr>
            <a:r>
              <a:rPr lang="en-GB" sz="2000" dirty="0" smtClean="0">
                <a:solidFill>
                  <a:schemeClr val="tx2"/>
                </a:solidFill>
              </a:rPr>
              <a:t>Unstable measure - panel </a:t>
            </a:r>
            <a:r>
              <a:rPr lang="en-GB" sz="2000" dirty="0" smtClean="0">
                <a:solidFill>
                  <a:schemeClr val="tx2"/>
                </a:solidFill>
              </a:rPr>
              <a:t>data regularly reveals a high level of ‘income churning’ from year to year (for the UK see Jarvis and Jenkins 1997</a:t>
            </a:r>
            <a:r>
              <a:rPr lang="en-GB" sz="2000" dirty="0" smtClean="0">
                <a:solidFill>
                  <a:schemeClr val="tx2"/>
                </a:solidFill>
              </a:rPr>
              <a:t>)</a:t>
            </a:r>
          </a:p>
          <a:p>
            <a:pPr marL="638175" lvl="1" indent="-180975" algn="l">
              <a:buFont typeface="Arial" pitchFamily="34" charset="0"/>
              <a:buChar char="•"/>
            </a:pPr>
            <a:endParaRPr lang="en-GB" sz="2000" dirty="0" smtClean="0">
              <a:solidFill>
                <a:schemeClr val="tx2"/>
              </a:solidFill>
            </a:endParaRPr>
          </a:p>
          <a:p>
            <a:pPr marL="180975" indent="-180975" algn="l">
              <a:buFont typeface="Arial" pitchFamily="34" charset="0"/>
              <a:buChar char="•"/>
            </a:pPr>
            <a:r>
              <a:rPr lang="en-GB" sz="2400" dirty="0" smtClean="0">
                <a:solidFill>
                  <a:schemeClr val="tx2"/>
                </a:solidFill>
              </a:rPr>
              <a:t>Possible end of Youth Cohort Study!</a:t>
            </a: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31</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0" y="0"/>
            <a:ext cx="9144000" cy="1196975"/>
          </a:xfrm>
          <a:solidFill>
            <a:srgbClr val="0F3295"/>
          </a:solidFill>
        </p:spPr>
        <p:txBody>
          <a:bodyPr/>
          <a:lstStyle/>
          <a:p>
            <a:pPr eaLnBrk="1" hangingPunct="1"/>
            <a:r>
              <a:rPr lang="en-GB" smtClean="0">
                <a:solidFill>
                  <a:schemeClr val="bg1"/>
                </a:solidFill>
              </a:rPr>
              <a:t>Microclass Analysis</a:t>
            </a:r>
          </a:p>
        </p:txBody>
      </p:sp>
      <p:sp>
        <p:nvSpPr>
          <p:cNvPr id="6147" name="Subtitle 2"/>
          <p:cNvSpPr>
            <a:spLocks noGrp="1"/>
          </p:cNvSpPr>
          <p:nvPr>
            <p:ph type="subTitle" idx="1"/>
          </p:nvPr>
        </p:nvSpPr>
        <p:spPr>
          <a:xfrm>
            <a:off x="0" y="1500188"/>
            <a:ext cx="9144000" cy="5357812"/>
          </a:xfrm>
        </p:spPr>
        <p:txBody>
          <a:bodyPr/>
          <a:lstStyle/>
          <a:p>
            <a:pPr algn="l" eaLnBrk="1" fontAlgn="auto" hangingPunct="1">
              <a:spcAft>
                <a:spcPts val="0"/>
              </a:spcAft>
              <a:buFont typeface="Arial" charset="0"/>
              <a:buNone/>
              <a:defRPr/>
            </a:pPr>
            <a:r>
              <a:rPr lang="en-GB" sz="2800" i="1" dirty="0" smtClean="0"/>
              <a:t>‘</a:t>
            </a:r>
            <a:r>
              <a:rPr lang="en-GB" sz="2800" i="1" dirty="0" err="1" smtClean="0">
                <a:solidFill>
                  <a:schemeClr val="tx2"/>
                </a:solidFill>
              </a:rPr>
              <a:t>Microclass</a:t>
            </a:r>
            <a:r>
              <a:rPr lang="en-GB" sz="2800" i="1" dirty="0" smtClean="0">
                <a:solidFill>
                  <a:schemeClr val="tx2"/>
                </a:solidFill>
              </a:rPr>
              <a:t> regime</a:t>
            </a:r>
            <a:r>
              <a:rPr lang="en-GB" sz="2800" dirty="0" smtClean="0">
                <a:solidFill>
                  <a:schemeClr val="tx2"/>
                </a:solidFill>
              </a:rPr>
              <a:t> —The </a:t>
            </a:r>
            <a:r>
              <a:rPr lang="en-GB" sz="2800" dirty="0" err="1" smtClean="0">
                <a:solidFill>
                  <a:schemeClr val="tx2"/>
                </a:solidFill>
              </a:rPr>
              <a:t>microclass</a:t>
            </a:r>
            <a:r>
              <a:rPr lang="en-GB" sz="2800" dirty="0" smtClean="0">
                <a:solidFill>
                  <a:schemeClr val="tx2"/>
                </a:solidFill>
              </a:rPr>
              <a:t> approach shares with the big-class model the presumption that contemporary </a:t>
            </a:r>
            <a:r>
              <a:rPr lang="en-GB" sz="2800" dirty="0" err="1" smtClean="0">
                <a:solidFill>
                  <a:schemeClr val="tx2"/>
                </a:solidFill>
              </a:rPr>
              <a:t>labor</a:t>
            </a:r>
            <a:r>
              <a:rPr lang="en-GB" sz="2800" dirty="0" smtClean="0">
                <a:solidFill>
                  <a:schemeClr val="tx2"/>
                </a:solidFill>
              </a:rPr>
              <a:t> markets are balkanized into discrete categories, but such balkanization is assumed to take principally the form of institutionalized occupations (e.g., doctor, plumber, postal clerk) rather than institutionalized big classes (e.g., routine </a:t>
            </a:r>
            <a:r>
              <a:rPr lang="en-GB" sz="2800" dirty="0" err="1" smtClean="0">
                <a:solidFill>
                  <a:schemeClr val="tx2"/>
                </a:solidFill>
              </a:rPr>
              <a:t>nonmanuals</a:t>
            </a:r>
            <a:r>
              <a:rPr lang="en-GB" sz="2800" dirty="0" smtClean="0">
                <a:solidFill>
                  <a:schemeClr val="tx2"/>
                </a:solidFill>
              </a:rPr>
              <a:t>, proprietors)’ </a:t>
            </a:r>
          </a:p>
          <a:p>
            <a:pPr algn="l" eaLnBrk="1" fontAlgn="auto" hangingPunct="1">
              <a:spcAft>
                <a:spcPts val="0"/>
              </a:spcAft>
              <a:buFont typeface="Arial" charset="0"/>
              <a:buNone/>
              <a:defRPr/>
            </a:pPr>
            <a:endParaRPr lang="en-GB" sz="2800" dirty="0" smtClean="0">
              <a:solidFill>
                <a:schemeClr val="tx2"/>
              </a:solidFill>
            </a:endParaRPr>
          </a:p>
          <a:p>
            <a:pPr algn="l" eaLnBrk="1" fontAlgn="auto" hangingPunct="1">
              <a:spcAft>
                <a:spcPts val="0"/>
              </a:spcAft>
              <a:buFont typeface="Arial" charset="0"/>
              <a:buNone/>
              <a:defRPr/>
            </a:pPr>
            <a:r>
              <a:rPr lang="en-GB" sz="2800" dirty="0" smtClean="0">
                <a:solidFill>
                  <a:schemeClr val="tx2"/>
                </a:solidFill>
              </a:rPr>
              <a:t>(</a:t>
            </a:r>
            <a:r>
              <a:rPr lang="en-GB" sz="2800" dirty="0" err="1" smtClean="0">
                <a:solidFill>
                  <a:schemeClr val="tx2"/>
                </a:solidFill>
              </a:rPr>
              <a:t>Jonsson</a:t>
            </a:r>
            <a:r>
              <a:rPr lang="en-GB" sz="2800" dirty="0" smtClean="0">
                <a:solidFill>
                  <a:schemeClr val="tx2"/>
                </a:solidFill>
              </a:rPr>
              <a:t>  et al 2009 pp.982-983)</a:t>
            </a: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rgbClr val="0F3295"/>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D476BBF6-0EF9-4648-AF80-DC7E1B9E2299}" type="slidenum">
              <a:rPr lang="en-GB"/>
              <a:pPr>
                <a:defRPr/>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0" y="0"/>
            <a:ext cx="9144000" cy="928688"/>
          </a:xfrm>
          <a:solidFill>
            <a:srgbClr val="0F3295"/>
          </a:solidFill>
        </p:spPr>
        <p:txBody>
          <a:bodyPr/>
          <a:lstStyle/>
          <a:p>
            <a:pPr eaLnBrk="1" hangingPunct="1"/>
            <a:r>
              <a:rPr lang="en-GB" smtClean="0">
                <a:solidFill>
                  <a:schemeClr val="bg1"/>
                </a:solidFill>
              </a:rPr>
              <a:t>Microclass Reproduction</a:t>
            </a:r>
          </a:p>
        </p:txBody>
      </p:sp>
      <p:sp>
        <p:nvSpPr>
          <p:cNvPr id="15363" name="Subtitle 2"/>
          <p:cNvSpPr>
            <a:spLocks noGrp="1"/>
          </p:cNvSpPr>
          <p:nvPr>
            <p:ph type="subTitle" idx="1"/>
          </p:nvPr>
        </p:nvSpPr>
        <p:spPr>
          <a:xfrm>
            <a:off x="0" y="1071563"/>
            <a:ext cx="9144000" cy="5143500"/>
          </a:xfrm>
        </p:spPr>
        <p:txBody>
          <a:bodyPr>
            <a:normAutofit fontScale="92500" lnSpcReduction="10000"/>
          </a:bodyPr>
          <a:lstStyle/>
          <a:p>
            <a:pPr marL="536575" indent="-536575" algn="l" eaLnBrk="1" hangingPunct="1"/>
            <a:r>
              <a:rPr lang="en-GB" sz="2400" smtClean="0">
                <a:solidFill>
                  <a:schemeClr val="tx2"/>
                </a:solidFill>
              </a:rPr>
              <a:t>Mechanisms of Intergenerational Reproduction</a:t>
            </a:r>
          </a:p>
          <a:p>
            <a:pPr marL="536575" indent="-536575" algn="l" eaLnBrk="1" hangingPunct="1"/>
            <a:r>
              <a:rPr lang="en-GB" sz="1400" smtClean="0">
                <a:solidFill>
                  <a:schemeClr val="tx2"/>
                </a:solidFill>
              </a:rPr>
              <a:t>(Jonsson et al 2009 Table 1 p.986)</a:t>
            </a:r>
          </a:p>
          <a:p>
            <a:pPr marL="536575" indent="-536575" algn="l" eaLnBrk="1" hangingPunct="1"/>
            <a:endParaRPr lang="en-GB" sz="1400" smtClean="0">
              <a:solidFill>
                <a:schemeClr val="tx2"/>
              </a:solidFill>
            </a:endParaRPr>
          </a:p>
          <a:p>
            <a:pPr marL="536575" indent="-536575" algn="l" eaLnBrk="1" hangingPunct="1">
              <a:buFont typeface="Arial" pitchFamily="34" charset="0"/>
              <a:buChar char="•"/>
            </a:pPr>
            <a:r>
              <a:rPr lang="en-GB" sz="2000" smtClean="0">
                <a:solidFill>
                  <a:schemeClr val="tx2"/>
                </a:solidFill>
              </a:rPr>
              <a:t>Human capital</a:t>
            </a:r>
          </a:p>
          <a:p>
            <a:pPr marL="536575" indent="-536575" algn="l" eaLnBrk="1" hangingPunct="1"/>
            <a:r>
              <a:rPr lang="en-GB" sz="2000" smtClean="0">
                <a:solidFill>
                  <a:schemeClr val="tx2"/>
                </a:solidFill>
              </a:rPr>
              <a:t>	Occupation-specific skills (e.g. carpentry)</a:t>
            </a:r>
          </a:p>
          <a:p>
            <a:pPr marL="536575" indent="-536575" algn="l" eaLnBrk="1" hangingPunct="1"/>
            <a:endParaRPr lang="en-GB" sz="2000" smtClean="0">
              <a:solidFill>
                <a:schemeClr val="tx2"/>
              </a:solidFill>
            </a:endParaRPr>
          </a:p>
          <a:p>
            <a:pPr marL="536575" indent="-536575" algn="l" eaLnBrk="1" hangingPunct="1">
              <a:buFont typeface="Arial" pitchFamily="34" charset="0"/>
              <a:buChar char="•"/>
            </a:pPr>
            <a:r>
              <a:rPr lang="en-GB" sz="2000" smtClean="0">
                <a:solidFill>
                  <a:schemeClr val="tx2"/>
                </a:solidFill>
              </a:rPr>
              <a:t>Cultural capital</a:t>
            </a:r>
          </a:p>
          <a:p>
            <a:pPr marL="536575" indent="-536575" algn="l" eaLnBrk="1" hangingPunct="1"/>
            <a:r>
              <a:rPr lang="en-GB" sz="2000" smtClean="0">
                <a:solidFill>
                  <a:schemeClr val="tx2"/>
                </a:solidFill>
              </a:rPr>
              <a:t>	Occupation-specific cultures and tastes </a:t>
            </a:r>
          </a:p>
          <a:p>
            <a:pPr marL="536575" indent="-536575" algn="l" eaLnBrk="1" hangingPunct="1"/>
            <a:r>
              <a:rPr lang="en-GB" sz="2000" smtClean="0">
                <a:solidFill>
                  <a:schemeClr val="tx2"/>
                </a:solidFill>
              </a:rPr>
              <a:t>	(e.g. aspirations, medicine, help with UCAS application)</a:t>
            </a:r>
          </a:p>
          <a:p>
            <a:pPr marL="536575" indent="-536575" algn="l" eaLnBrk="1" hangingPunct="1"/>
            <a:endParaRPr lang="en-GB" sz="2000" smtClean="0">
              <a:solidFill>
                <a:schemeClr val="tx2"/>
              </a:solidFill>
            </a:endParaRPr>
          </a:p>
          <a:p>
            <a:pPr marL="536575" indent="-536575" algn="l" eaLnBrk="1" hangingPunct="1">
              <a:buFont typeface="Arial" pitchFamily="34" charset="0"/>
              <a:buChar char="•"/>
            </a:pPr>
            <a:r>
              <a:rPr lang="en-GB" sz="2000" smtClean="0">
                <a:solidFill>
                  <a:schemeClr val="tx2"/>
                </a:solidFill>
              </a:rPr>
              <a:t>Social networks</a:t>
            </a:r>
          </a:p>
          <a:p>
            <a:pPr marL="536575" indent="-536575" algn="l" eaLnBrk="1" hangingPunct="1"/>
            <a:r>
              <a:rPr lang="en-GB" sz="2000" smtClean="0">
                <a:solidFill>
                  <a:schemeClr val="tx2"/>
                </a:solidFill>
              </a:rPr>
              <a:t>	Occupation-specific networks </a:t>
            </a:r>
          </a:p>
          <a:p>
            <a:pPr marL="536575" indent="-536575" algn="l" eaLnBrk="1" hangingPunct="1"/>
            <a:r>
              <a:rPr lang="en-GB" sz="2000" smtClean="0">
                <a:solidFill>
                  <a:schemeClr val="tx2"/>
                </a:solidFill>
              </a:rPr>
              <a:t>	(e.g. doing ‘the knowledge’, job interviews, internships)</a:t>
            </a:r>
          </a:p>
          <a:p>
            <a:pPr marL="536575" indent="-536575" algn="l" eaLnBrk="1" hangingPunct="1"/>
            <a:endParaRPr lang="en-GB" sz="2000" smtClean="0">
              <a:solidFill>
                <a:schemeClr val="tx2"/>
              </a:solidFill>
            </a:endParaRPr>
          </a:p>
          <a:p>
            <a:pPr marL="536575" indent="-536575" algn="l" eaLnBrk="1" hangingPunct="1">
              <a:buFont typeface="Arial" pitchFamily="34" charset="0"/>
              <a:buChar char="•"/>
            </a:pPr>
            <a:r>
              <a:rPr lang="en-GB" sz="2000" smtClean="0">
                <a:solidFill>
                  <a:schemeClr val="tx2"/>
                </a:solidFill>
              </a:rPr>
              <a:t>Economic resources</a:t>
            </a:r>
          </a:p>
          <a:p>
            <a:pPr marL="536575" indent="-536575" algn="l" eaLnBrk="1" hangingPunct="1"/>
            <a:r>
              <a:rPr lang="en-GB" sz="2000" smtClean="0">
                <a:solidFill>
                  <a:schemeClr val="tx2"/>
                </a:solidFill>
              </a:rPr>
              <a:t>	Fixed resources (e.g. farms, market stalls, business in general)</a:t>
            </a:r>
          </a:p>
          <a:p>
            <a:pPr marL="536575" indent="-536575" algn="l" eaLnBrk="1" hangingPunct="1"/>
            <a:endParaRPr lang="en-GB" sz="2000" smtClean="0">
              <a:solidFill>
                <a:schemeClr val="tx2"/>
              </a:solidFill>
            </a:endParaRPr>
          </a:p>
          <a:p>
            <a:pPr marL="536575" indent="-536575" algn="l" eaLnBrk="1" hangingPunct="1"/>
            <a:endParaRPr lang="en-GB" smtClean="0">
              <a:solidFill>
                <a:schemeClr val="tx2"/>
              </a:solidFill>
            </a:endParaRPr>
          </a:p>
          <a:p>
            <a:pPr marL="536575" indent="-536575" algn="l" eaLnBrk="1" hangingPunct="1">
              <a:buFont typeface="Arial" pitchFamily="34" charset="0"/>
              <a:buChar char="•"/>
            </a:pPr>
            <a:endParaRPr lang="en-GB" smtClean="0">
              <a:solidFill>
                <a:schemeClr val="tx2"/>
              </a:solidFill>
            </a:endParaRPr>
          </a:p>
          <a:p>
            <a:pPr marL="536575" indent="-536575" algn="l" eaLnBrk="1" hangingPunct="1">
              <a:buFont typeface="Arial" pitchFamily="34" charset="0"/>
              <a:buChar char="•"/>
            </a:pPr>
            <a:endParaRPr lang="en-GB" smtClean="0">
              <a:solidFill>
                <a:schemeClr val="tx2"/>
              </a:solidFill>
            </a:endParaRPr>
          </a:p>
          <a:p>
            <a:pPr marL="536575" indent="-536575" algn="l" eaLnBrk="1" hangingPunct="1">
              <a:buFont typeface="Arial" pitchFamily="34" charset="0"/>
              <a:buChar char="•"/>
            </a:pPr>
            <a:endParaRPr lang="en-GB" smtClean="0">
              <a:solidFill>
                <a:srgbClr val="0F3295"/>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178F2E7-041E-4271-9B35-99E34ACBA200}" type="slidenum">
              <a:rPr lang="en-GB"/>
              <a:pPr>
                <a:defRPr/>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Initial Appeal</a:t>
            </a:r>
            <a:endParaRPr lang="en-GB" dirty="0" smtClean="0">
              <a:solidFill>
                <a:schemeClr val="bg1"/>
              </a:solidFill>
            </a:endParaRPr>
          </a:p>
        </p:txBody>
      </p:sp>
      <p:sp>
        <p:nvSpPr>
          <p:cNvPr id="6147" name="Subtitle 2"/>
          <p:cNvSpPr>
            <a:spLocks noGrp="1"/>
          </p:cNvSpPr>
          <p:nvPr>
            <p:ph type="subTitle" idx="1"/>
          </p:nvPr>
        </p:nvSpPr>
        <p:spPr>
          <a:xfrm>
            <a:off x="0" y="1500188"/>
            <a:ext cx="9144000" cy="5357812"/>
          </a:xfrm>
        </p:spPr>
        <p:txBody>
          <a:bodyPr/>
          <a:lstStyle/>
          <a:p>
            <a:pPr marL="180975" indent="-180975" algn="l" eaLnBrk="1" fontAlgn="auto" hangingPunct="1">
              <a:spcAft>
                <a:spcPts val="0"/>
              </a:spcAft>
              <a:buFont typeface="Arial" pitchFamily="34" charset="0"/>
              <a:buChar char="•"/>
              <a:defRPr/>
            </a:pPr>
            <a:r>
              <a:rPr lang="en-GB" sz="2400" dirty="0" smtClean="0">
                <a:solidFill>
                  <a:schemeClr val="tx2"/>
                </a:solidFill>
              </a:rPr>
              <a:t>The initial appeal is the prospect of clearer resolution regarding</a:t>
            </a:r>
          </a:p>
          <a:p>
            <a:pPr algn="l" eaLnBrk="1" fontAlgn="auto" hangingPunct="1">
              <a:spcAft>
                <a:spcPts val="0"/>
              </a:spcAft>
              <a:buFont typeface="Arial" charset="0"/>
              <a:buNone/>
              <a:defRPr/>
            </a:pPr>
            <a:endParaRPr lang="en-GB" sz="2400" dirty="0" smtClean="0">
              <a:solidFill>
                <a:schemeClr val="tx2"/>
              </a:solidFill>
            </a:endParaRPr>
          </a:p>
          <a:p>
            <a:pPr marL="712788" indent="-266700" algn="l" eaLnBrk="1" fontAlgn="auto" hangingPunct="1">
              <a:spcAft>
                <a:spcPts val="0"/>
              </a:spcAft>
              <a:buFont typeface="+mj-lt"/>
              <a:buAutoNum type="arabicPeriod"/>
              <a:defRPr/>
            </a:pPr>
            <a:r>
              <a:rPr lang="en-GB" sz="2400" dirty="0" smtClean="0">
                <a:solidFill>
                  <a:schemeClr val="tx2"/>
                </a:solidFill>
              </a:rPr>
              <a:t>Occupation-Specific Human Capital</a:t>
            </a:r>
          </a:p>
          <a:p>
            <a:pPr marL="712788" indent="-266700" algn="l" eaLnBrk="1" fontAlgn="auto" hangingPunct="1">
              <a:spcAft>
                <a:spcPts val="0"/>
              </a:spcAft>
              <a:buFont typeface="+mj-lt"/>
              <a:buAutoNum type="arabicPeriod"/>
              <a:defRPr/>
            </a:pPr>
            <a:r>
              <a:rPr lang="en-GB" sz="2400" dirty="0" smtClean="0">
                <a:solidFill>
                  <a:schemeClr val="tx2"/>
                </a:solidFill>
              </a:rPr>
              <a:t>Occupation-Specific Cultural Capital</a:t>
            </a:r>
          </a:p>
          <a:p>
            <a:pPr marL="712788" indent="-266700" algn="l" eaLnBrk="1" fontAlgn="auto" hangingPunct="1">
              <a:spcAft>
                <a:spcPts val="0"/>
              </a:spcAft>
              <a:buFont typeface="+mj-lt"/>
              <a:buAutoNum type="arabicPeriod"/>
              <a:defRPr/>
            </a:pPr>
            <a:r>
              <a:rPr lang="en-GB" sz="2400" dirty="0" smtClean="0">
                <a:solidFill>
                  <a:schemeClr val="tx2"/>
                </a:solidFill>
              </a:rPr>
              <a:t>Other Occupation-Specific Mechanisms</a:t>
            </a:r>
          </a:p>
          <a:p>
            <a:pPr marL="514350" indent="-514350" algn="l" eaLnBrk="1" fontAlgn="auto" hangingPunct="1">
              <a:spcAft>
                <a:spcPts val="0"/>
              </a:spcAft>
              <a:buFont typeface="Arial" charset="0"/>
              <a:buNone/>
              <a:defRPr/>
            </a:pPr>
            <a:endParaRPr lang="en-GB" dirty="0" smtClean="0">
              <a:solidFill>
                <a:schemeClr val="tx2"/>
              </a:solidFill>
            </a:endParaRPr>
          </a:p>
          <a:p>
            <a:pPr marL="180975" indent="-180975" algn="l" eaLnBrk="1" fontAlgn="auto" hangingPunct="1">
              <a:spcAft>
                <a:spcPts val="0"/>
              </a:spcAft>
              <a:buFont typeface="Arial" pitchFamily="34" charset="0"/>
              <a:buChar char="•"/>
              <a:defRPr/>
            </a:pPr>
            <a:r>
              <a:rPr lang="en-GB" sz="2400" dirty="0" smtClean="0">
                <a:solidFill>
                  <a:schemeClr val="tx2"/>
                </a:solidFill>
              </a:rPr>
              <a:t>First attempt (that we are aware of) to construct a British </a:t>
            </a:r>
            <a:r>
              <a:rPr lang="en-GB" sz="2400" dirty="0" err="1" smtClean="0">
                <a:solidFill>
                  <a:schemeClr val="tx2"/>
                </a:solidFill>
              </a:rPr>
              <a:t>microclass</a:t>
            </a:r>
            <a:r>
              <a:rPr lang="en-GB" sz="2400" dirty="0" smtClean="0">
                <a:solidFill>
                  <a:schemeClr val="tx2"/>
                </a:solidFill>
              </a:rPr>
              <a:t> scheme</a:t>
            </a:r>
          </a:p>
          <a:p>
            <a:pPr marL="180975" indent="-180975" algn="l" eaLnBrk="1" fontAlgn="auto" hangingPunct="1">
              <a:spcAft>
                <a:spcPts val="0"/>
              </a:spcAft>
              <a:buFont typeface="Arial" pitchFamily="34" charset="0"/>
              <a:buChar char="•"/>
              <a:defRPr/>
            </a:pPr>
            <a:endParaRPr lang="en-GB" sz="2400" dirty="0" smtClean="0">
              <a:solidFill>
                <a:schemeClr val="tx2"/>
              </a:solidFill>
            </a:endParaRPr>
          </a:p>
          <a:p>
            <a:pPr marL="180975" indent="-180975" algn="l" eaLnBrk="1" fontAlgn="auto" hangingPunct="1">
              <a:spcAft>
                <a:spcPts val="0"/>
              </a:spcAft>
              <a:buFont typeface="Arial" pitchFamily="34" charset="0"/>
              <a:buChar char="•"/>
              <a:defRPr/>
            </a:pPr>
            <a:r>
              <a:rPr lang="en-GB" sz="2400" dirty="0" smtClean="0">
                <a:solidFill>
                  <a:schemeClr val="tx2"/>
                </a:solidFill>
              </a:rPr>
              <a:t>Example (from Gayle and Lambert 2011) </a:t>
            </a:r>
            <a:r>
              <a:rPr lang="en-GB" sz="1800" dirty="0" smtClean="0">
                <a:solidFill>
                  <a:schemeClr val="tx2"/>
                </a:solidFill>
              </a:rPr>
              <a:t>http://www.staff.stir.ac.uk/vernon.gayle/documents/gayle_lambert_rc28_v1.pdf</a:t>
            </a: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6</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General Certificate of Education</a:t>
            </a:r>
            <a:endParaRPr lang="en-GB" dirty="0" smtClean="0">
              <a:solidFill>
                <a:schemeClr val="bg1"/>
              </a:solidFill>
            </a:endParaRPr>
          </a:p>
        </p:txBody>
      </p:sp>
      <p:sp>
        <p:nvSpPr>
          <p:cNvPr id="6147" name="Subtitle 2"/>
          <p:cNvSpPr>
            <a:spLocks noGrp="1"/>
          </p:cNvSpPr>
          <p:nvPr>
            <p:ph type="subTitle" idx="1"/>
          </p:nvPr>
        </p:nvSpPr>
        <p:spPr>
          <a:xfrm>
            <a:off x="0" y="1500188"/>
            <a:ext cx="9144000" cy="5357812"/>
          </a:xfrm>
        </p:spPr>
        <p:txBody>
          <a:bodyPr/>
          <a:lstStyle/>
          <a:p>
            <a:pPr marL="361950" indent="-361950" algn="l">
              <a:lnSpc>
                <a:spcPct val="80000"/>
              </a:lnSpc>
              <a:buFont typeface="Arial" pitchFamily="34" charset="0"/>
              <a:buChar char="•"/>
            </a:pPr>
            <a:r>
              <a:rPr lang="en-GB" sz="2000" dirty="0" smtClean="0">
                <a:solidFill>
                  <a:schemeClr val="tx2"/>
                </a:solidFill>
              </a:rPr>
              <a:t>The </a:t>
            </a:r>
            <a:r>
              <a:rPr lang="en-GB" sz="2000" i="1" dirty="0" smtClean="0">
                <a:solidFill>
                  <a:schemeClr val="tx2"/>
                </a:solidFill>
              </a:rPr>
              <a:t>Education Reform Act 1988</a:t>
            </a:r>
            <a:r>
              <a:rPr lang="en-GB" sz="2000" dirty="0" smtClean="0">
                <a:solidFill>
                  <a:schemeClr val="tx2"/>
                </a:solidFill>
              </a:rPr>
              <a:t> led to rapid changes in the secondary school </a:t>
            </a:r>
            <a:r>
              <a:rPr lang="en-GB" sz="2000" dirty="0" smtClean="0">
                <a:solidFill>
                  <a:schemeClr val="tx2"/>
                </a:solidFill>
              </a:rPr>
              <a:t>curriculum</a:t>
            </a:r>
            <a:r>
              <a:rPr lang="en-GB" sz="2000" dirty="0" smtClean="0">
                <a:solidFill>
                  <a:schemeClr val="tx2"/>
                </a:solidFill>
              </a:rPr>
              <a:t>, and to the organisation, management and financing of schools</a:t>
            </a:r>
          </a:p>
          <a:p>
            <a:pPr indent="361950" algn="l">
              <a:lnSpc>
                <a:spcPct val="80000"/>
              </a:lnSpc>
              <a:buFont typeface="Arial" pitchFamily="34" charset="0"/>
              <a:buChar char="•"/>
            </a:pPr>
            <a:endParaRPr lang="en-GB" sz="2000" dirty="0" smtClean="0">
              <a:solidFill>
                <a:schemeClr val="tx2"/>
              </a:solidFill>
            </a:endParaRPr>
          </a:p>
          <a:p>
            <a:pPr marL="361950" indent="-361950" algn="l">
              <a:lnSpc>
                <a:spcPct val="80000"/>
              </a:lnSpc>
              <a:buFont typeface="Arial" pitchFamily="34" charset="0"/>
              <a:buChar char="•"/>
            </a:pPr>
            <a:r>
              <a:rPr lang="en-GB" sz="2000" dirty="0" smtClean="0">
                <a:solidFill>
                  <a:schemeClr val="tx2"/>
                </a:solidFill>
              </a:rPr>
              <a:t>A </a:t>
            </a:r>
            <a:r>
              <a:rPr lang="en-GB" sz="2000" dirty="0" smtClean="0">
                <a:solidFill>
                  <a:schemeClr val="tx2"/>
                </a:solidFill>
              </a:rPr>
              <a:t>major change for pupils was the introduction of the General Certificate of Secondary Education (GCSE) </a:t>
            </a:r>
          </a:p>
          <a:p>
            <a:pPr indent="361950" algn="l">
              <a:lnSpc>
                <a:spcPct val="80000"/>
              </a:lnSpc>
              <a:buFont typeface="Arial" pitchFamily="34" charset="0"/>
              <a:buChar char="•"/>
            </a:pPr>
            <a:endParaRPr lang="en-GB" sz="2000" dirty="0" smtClean="0">
              <a:solidFill>
                <a:schemeClr val="tx2"/>
              </a:solidFill>
            </a:endParaRPr>
          </a:p>
          <a:p>
            <a:pPr indent="361950" algn="l">
              <a:lnSpc>
                <a:spcPct val="80000"/>
              </a:lnSpc>
              <a:buFont typeface="Arial" pitchFamily="34" charset="0"/>
              <a:buChar char="•"/>
            </a:pPr>
            <a:r>
              <a:rPr lang="en-GB" sz="2000" dirty="0" smtClean="0">
                <a:solidFill>
                  <a:schemeClr val="tx2"/>
                </a:solidFill>
              </a:rPr>
              <a:t>GCSEs differed from the qualifications that they replaced </a:t>
            </a:r>
          </a:p>
          <a:p>
            <a:pPr indent="361950" algn="l">
              <a:lnSpc>
                <a:spcPct val="80000"/>
              </a:lnSpc>
              <a:buFont typeface="Arial" pitchFamily="34" charset="0"/>
              <a:buChar char="•"/>
            </a:pPr>
            <a:endParaRPr lang="en-GB" sz="2000" dirty="0" smtClean="0">
              <a:solidFill>
                <a:schemeClr val="tx2"/>
              </a:solidFill>
            </a:endParaRPr>
          </a:p>
          <a:p>
            <a:pPr marL="361950" lvl="1" indent="-361950" algn="l">
              <a:lnSpc>
                <a:spcPct val="80000"/>
              </a:lnSpc>
              <a:buFont typeface="Arial" pitchFamily="34" charset="0"/>
              <a:buChar char="•"/>
            </a:pPr>
            <a:r>
              <a:rPr lang="en-GB" sz="1800" dirty="0" smtClean="0">
                <a:solidFill>
                  <a:schemeClr val="tx2"/>
                </a:solidFill>
              </a:rPr>
              <a:t>A new grading scheme was established and all pupils were entered for a common set of examinations</a:t>
            </a:r>
          </a:p>
          <a:p>
            <a:pPr indent="361950" algn="l">
              <a:lnSpc>
                <a:spcPct val="80000"/>
              </a:lnSpc>
              <a:buFont typeface="Arial" pitchFamily="34" charset="0"/>
              <a:buChar char="•"/>
            </a:pPr>
            <a:endParaRPr lang="en-GB" sz="2000" dirty="0" smtClean="0">
              <a:solidFill>
                <a:schemeClr val="tx2"/>
              </a:solidFill>
            </a:endParaRPr>
          </a:p>
          <a:p>
            <a:pPr marL="361950" lvl="1" indent="-361950" algn="l">
              <a:lnSpc>
                <a:spcPct val="80000"/>
              </a:lnSpc>
              <a:buFont typeface="Arial" pitchFamily="34" charset="0"/>
              <a:buChar char="•"/>
            </a:pPr>
            <a:r>
              <a:rPr lang="en-GB" sz="1800" dirty="0" smtClean="0">
                <a:solidFill>
                  <a:schemeClr val="tx2"/>
                </a:solidFill>
              </a:rPr>
              <a:t>There were also changes in the content and format of examinations and assessment by coursework was introduced</a:t>
            </a:r>
          </a:p>
          <a:p>
            <a:pPr indent="361950" algn="l">
              <a:lnSpc>
                <a:spcPct val="80000"/>
              </a:lnSpc>
              <a:buFont typeface="Arial" pitchFamily="34" charset="0"/>
              <a:buChar char="•"/>
            </a:pPr>
            <a:endParaRPr lang="en-GB" sz="2000" dirty="0" smtClean="0">
              <a:solidFill>
                <a:schemeClr val="tx2"/>
              </a:solidFill>
            </a:endParaRPr>
          </a:p>
          <a:p>
            <a:pPr indent="361950" algn="l">
              <a:lnSpc>
                <a:spcPct val="80000"/>
              </a:lnSpc>
              <a:buFont typeface="Arial" pitchFamily="34" charset="0"/>
              <a:buChar char="•"/>
            </a:pPr>
            <a:r>
              <a:rPr lang="en-GB" sz="2000" dirty="0" smtClean="0">
                <a:solidFill>
                  <a:schemeClr val="tx2"/>
                </a:solidFill>
              </a:rPr>
              <a:t>School league tables </a:t>
            </a:r>
            <a:r>
              <a:rPr lang="en-GB" sz="2000" dirty="0" smtClean="0">
                <a:solidFill>
                  <a:schemeClr val="tx2"/>
                </a:solidFill>
              </a:rPr>
              <a:t>are published (and targets are set)</a:t>
            </a:r>
            <a:endParaRPr lang="en-GB" sz="2000" dirty="0" smtClean="0">
              <a:solidFill>
                <a:schemeClr val="tx2"/>
              </a:solidFill>
            </a:endParaRPr>
          </a:p>
          <a:p>
            <a:pPr indent="361950" algn="l">
              <a:lnSpc>
                <a:spcPct val="80000"/>
              </a:lnSpc>
              <a:buFont typeface="Arial" pitchFamily="34" charset="0"/>
              <a:buChar char="•"/>
            </a:pPr>
            <a:endParaRPr lang="en-GB" sz="2000" dirty="0" smtClean="0">
              <a:solidFill>
                <a:schemeClr val="tx2"/>
              </a:solidFill>
            </a:endParaRPr>
          </a:p>
          <a:p>
            <a:pPr indent="361950" algn="l">
              <a:lnSpc>
                <a:spcPct val="80000"/>
              </a:lnSpc>
              <a:buFont typeface="Arial" pitchFamily="34" charset="0"/>
              <a:buChar char="•"/>
            </a:pPr>
            <a:r>
              <a:rPr lang="en-GB" sz="2000" dirty="0" smtClean="0">
                <a:solidFill>
                  <a:schemeClr val="tx2"/>
                </a:solidFill>
              </a:rPr>
              <a:t>A newsworthy item each summer</a:t>
            </a:r>
          </a:p>
          <a:p>
            <a:pPr marL="457200" lvl="2" indent="361950" algn="l">
              <a:lnSpc>
                <a:spcPct val="80000"/>
              </a:lnSpc>
              <a:buFont typeface="Arial" pitchFamily="34" charset="0"/>
              <a:buChar char="•"/>
            </a:pPr>
            <a:r>
              <a:rPr lang="en-GB" sz="1400" dirty="0" smtClean="0">
                <a:solidFill>
                  <a:schemeClr val="tx2"/>
                </a:solidFill>
              </a:rPr>
              <a:t>Previously only teachers, parents and pupils knew when exam </a:t>
            </a:r>
            <a:r>
              <a:rPr lang="en-GB" sz="1400" dirty="0" smtClean="0">
                <a:solidFill>
                  <a:schemeClr val="tx2"/>
                </a:solidFill>
              </a:rPr>
              <a:t>results day </a:t>
            </a:r>
            <a:r>
              <a:rPr lang="en-GB" sz="1400" dirty="0" smtClean="0">
                <a:solidFill>
                  <a:schemeClr val="tx2"/>
                </a:solidFill>
              </a:rPr>
              <a:t>was</a:t>
            </a:r>
          </a:p>
          <a:p>
            <a:pPr marL="180975" indent="-180975"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General Certificate of Education</a:t>
            </a:r>
            <a:endParaRPr lang="en-GB" dirty="0" smtClean="0">
              <a:solidFill>
                <a:schemeClr val="bg1"/>
              </a:solidFill>
            </a:endParaRPr>
          </a:p>
        </p:txBody>
      </p:sp>
      <p:sp>
        <p:nvSpPr>
          <p:cNvPr id="6147" name="Subtitle 2"/>
          <p:cNvSpPr>
            <a:spLocks noGrp="1"/>
          </p:cNvSpPr>
          <p:nvPr>
            <p:ph type="subTitle" idx="1"/>
          </p:nvPr>
        </p:nvSpPr>
        <p:spPr>
          <a:xfrm>
            <a:off x="0" y="1500188"/>
            <a:ext cx="9144000" cy="5357812"/>
          </a:xfrm>
        </p:spPr>
        <p:txBody>
          <a:bodyPr/>
          <a:lstStyle/>
          <a:p>
            <a:pPr indent="266700" algn="l">
              <a:lnSpc>
                <a:spcPct val="80000"/>
              </a:lnSpc>
              <a:buFont typeface="Arial" pitchFamily="34" charset="0"/>
              <a:buChar char="•"/>
            </a:pPr>
            <a:r>
              <a:rPr lang="en-GB" altLang="zh-CN" sz="1800" dirty="0" smtClean="0">
                <a:solidFill>
                  <a:schemeClr val="tx2"/>
                </a:solidFill>
              </a:rPr>
              <a:t>General Certificate of Secondary Education (GCSE) introduced in the late 1980s </a:t>
            </a:r>
          </a:p>
          <a:p>
            <a:pPr indent="266700" algn="l">
              <a:lnSpc>
                <a:spcPct val="80000"/>
              </a:lnSpc>
              <a:buFont typeface="Arial" pitchFamily="34" charset="0"/>
              <a:buChar char="•"/>
            </a:pPr>
            <a:endParaRPr lang="en-GB" altLang="zh-CN" sz="1800" dirty="0" smtClean="0">
              <a:solidFill>
                <a:schemeClr val="tx2"/>
              </a:solidFill>
            </a:endParaRPr>
          </a:p>
          <a:p>
            <a:pPr indent="266700" algn="l">
              <a:lnSpc>
                <a:spcPct val="80000"/>
              </a:lnSpc>
              <a:buFont typeface="Arial" pitchFamily="34" charset="0"/>
              <a:buChar char="•"/>
            </a:pPr>
            <a:r>
              <a:rPr lang="en-GB" altLang="zh-CN" sz="1800" dirty="0" smtClean="0">
                <a:solidFill>
                  <a:schemeClr val="tx2"/>
                </a:solidFill>
              </a:rPr>
              <a:t>The standard qualification for pupils in England and Wales </a:t>
            </a:r>
            <a:r>
              <a:rPr lang="en-GB" altLang="zh-CN" sz="1800" dirty="0" smtClean="0">
                <a:solidFill>
                  <a:schemeClr val="tx2"/>
                </a:solidFill>
              </a:rPr>
              <a:t>in year </a:t>
            </a:r>
            <a:r>
              <a:rPr lang="en-GB" altLang="zh-CN" sz="1800" dirty="0" smtClean="0">
                <a:solidFill>
                  <a:schemeClr val="tx2"/>
                </a:solidFill>
              </a:rPr>
              <a:t>11 (aged 15/16)</a:t>
            </a:r>
          </a:p>
          <a:p>
            <a:pPr indent="266700" algn="l">
              <a:lnSpc>
                <a:spcPct val="80000"/>
              </a:lnSpc>
              <a:buFont typeface="Arial" pitchFamily="34" charset="0"/>
              <a:buChar char="•"/>
            </a:pPr>
            <a:endParaRPr lang="en-GB" altLang="zh-CN" sz="1800" dirty="0" smtClean="0">
              <a:solidFill>
                <a:schemeClr val="tx2"/>
              </a:solidFill>
            </a:endParaRPr>
          </a:p>
          <a:p>
            <a:pPr indent="266700" algn="l">
              <a:lnSpc>
                <a:spcPct val="80000"/>
              </a:lnSpc>
              <a:buFont typeface="Arial" pitchFamily="34" charset="0"/>
              <a:buChar char="•"/>
            </a:pPr>
            <a:r>
              <a:rPr lang="en-GB" altLang="zh-CN" sz="1800" dirty="0" smtClean="0">
                <a:solidFill>
                  <a:schemeClr val="tx2"/>
                </a:solidFill>
              </a:rPr>
              <a:t>Usually a mixture of assessed coursework and examinations</a:t>
            </a:r>
          </a:p>
          <a:p>
            <a:pPr indent="266700" algn="l">
              <a:lnSpc>
                <a:spcPct val="80000"/>
              </a:lnSpc>
              <a:buFont typeface="Arial" pitchFamily="34" charset="0"/>
              <a:buChar char="•"/>
            </a:pPr>
            <a:endParaRPr lang="en-GB" altLang="zh-CN" sz="1800" dirty="0" smtClean="0">
              <a:solidFill>
                <a:schemeClr val="tx2"/>
              </a:solidFill>
            </a:endParaRPr>
          </a:p>
          <a:p>
            <a:pPr indent="266700" algn="l">
              <a:lnSpc>
                <a:spcPct val="80000"/>
              </a:lnSpc>
              <a:buFont typeface="Arial" pitchFamily="34" charset="0"/>
              <a:buChar char="•"/>
            </a:pPr>
            <a:r>
              <a:rPr lang="en-GB" altLang="zh-CN" sz="1800" dirty="0" smtClean="0">
                <a:solidFill>
                  <a:schemeClr val="tx2"/>
                </a:solidFill>
              </a:rPr>
              <a:t>Generally each subject is assessed separately and a subject specific GCSE awarded</a:t>
            </a:r>
          </a:p>
          <a:p>
            <a:pPr indent="266700" algn="l">
              <a:lnSpc>
                <a:spcPct val="80000"/>
              </a:lnSpc>
              <a:buFont typeface="Arial" pitchFamily="34" charset="0"/>
              <a:buChar char="•"/>
            </a:pPr>
            <a:endParaRPr lang="en-GB" altLang="zh-CN" sz="1800" dirty="0" smtClean="0">
              <a:solidFill>
                <a:schemeClr val="tx2"/>
              </a:solidFill>
            </a:endParaRPr>
          </a:p>
          <a:p>
            <a:pPr indent="266700" algn="l">
              <a:lnSpc>
                <a:spcPct val="80000"/>
              </a:lnSpc>
              <a:buFont typeface="Arial" pitchFamily="34" charset="0"/>
              <a:buChar char="•"/>
            </a:pPr>
            <a:r>
              <a:rPr lang="en-GB" altLang="zh-CN" sz="1800" dirty="0" smtClean="0">
                <a:solidFill>
                  <a:schemeClr val="tx2"/>
                </a:solidFill>
              </a:rPr>
              <a:t>It is usual for pupils to study for about nine subjects, which will include core subjects </a:t>
            </a:r>
            <a:endParaRPr lang="en-GB" altLang="zh-CN" sz="1800" dirty="0" smtClean="0">
              <a:solidFill>
                <a:schemeClr val="tx2"/>
              </a:solidFill>
            </a:endParaRPr>
          </a:p>
          <a:p>
            <a:pPr indent="266700" algn="l">
              <a:lnSpc>
                <a:spcPct val="80000"/>
              </a:lnSpc>
            </a:pPr>
            <a:r>
              <a:rPr lang="en-GB" altLang="zh-CN" sz="1800" dirty="0" smtClean="0">
                <a:solidFill>
                  <a:schemeClr val="tx2"/>
                </a:solidFill>
              </a:rPr>
              <a:t>(</a:t>
            </a:r>
            <a:r>
              <a:rPr lang="en-GB" altLang="zh-CN" sz="1800" dirty="0" smtClean="0">
                <a:solidFill>
                  <a:schemeClr val="tx2"/>
                </a:solidFill>
              </a:rPr>
              <a:t>e.g. English, Maths and Science) and non-core subjects</a:t>
            </a:r>
          </a:p>
          <a:p>
            <a:pPr indent="266700" algn="l">
              <a:lnSpc>
                <a:spcPct val="80000"/>
              </a:lnSpc>
              <a:buFont typeface="Arial" pitchFamily="34" charset="0"/>
              <a:buChar char="•"/>
            </a:pPr>
            <a:endParaRPr lang="en-GB" altLang="zh-CN" sz="1800" dirty="0" smtClean="0">
              <a:solidFill>
                <a:schemeClr val="tx2"/>
              </a:solidFill>
            </a:endParaRPr>
          </a:p>
          <a:p>
            <a:pPr indent="266700" algn="l">
              <a:lnSpc>
                <a:spcPct val="80000"/>
              </a:lnSpc>
              <a:buFont typeface="Arial" pitchFamily="34" charset="0"/>
              <a:buChar char="•"/>
            </a:pPr>
            <a:r>
              <a:rPr lang="en-GB" altLang="zh-CN" sz="1800" dirty="0" smtClean="0">
                <a:solidFill>
                  <a:schemeClr val="tx2"/>
                </a:solidFill>
              </a:rPr>
              <a:t>GCSEs are graded in discrete ordered categories</a:t>
            </a:r>
          </a:p>
          <a:p>
            <a:pPr indent="266700" algn="l">
              <a:lnSpc>
                <a:spcPct val="80000"/>
              </a:lnSpc>
              <a:buFont typeface="Arial" pitchFamily="34" charset="0"/>
              <a:buChar char="•"/>
            </a:pPr>
            <a:endParaRPr lang="en-GB" altLang="zh-CN" sz="1800" dirty="0" smtClean="0">
              <a:solidFill>
                <a:schemeClr val="tx2"/>
              </a:solidFill>
            </a:endParaRPr>
          </a:p>
          <a:p>
            <a:pPr indent="266700" algn="l">
              <a:lnSpc>
                <a:spcPct val="80000"/>
              </a:lnSpc>
              <a:buFont typeface="Arial" pitchFamily="34" charset="0"/>
              <a:buChar char="•"/>
            </a:pPr>
            <a:r>
              <a:rPr lang="en-GB" altLang="zh-CN" sz="1800" dirty="0" smtClean="0">
                <a:solidFill>
                  <a:schemeClr val="tx2"/>
                </a:solidFill>
              </a:rPr>
              <a:t>The highest being A*, followed by grades A through to G  </a:t>
            </a:r>
            <a:r>
              <a:rPr lang="en-GB" altLang="zh-CN" sz="1400" dirty="0" smtClean="0">
                <a:solidFill>
                  <a:schemeClr val="tx2"/>
                </a:solidFill>
              </a:rPr>
              <a:t>(</a:t>
            </a:r>
            <a:r>
              <a:rPr lang="en-US" altLang="zh-CN" sz="1400" dirty="0" smtClean="0">
                <a:solidFill>
                  <a:schemeClr val="tx2"/>
                </a:solidFill>
              </a:rPr>
              <a:t>A* from 1994)</a:t>
            </a:r>
          </a:p>
          <a:p>
            <a:pPr indent="266700" algn="l">
              <a:lnSpc>
                <a:spcPct val="80000"/>
              </a:lnSpc>
              <a:buFont typeface="Arial" pitchFamily="34" charset="0"/>
              <a:buChar char="•"/>
            </a:pPr>
            <a:endParaRPr lang="en-US" altLang="zh-CN" sz="1400" dirty="0" smtClean="0">
              <a:solidFill>
                <a:schemeClr val="tx2"/>
              </a:solidFill>
            </a:endParaRPr>
          </a:p>
          <a:p>
            <a:pPr indent="266700" algn="l">
              <a:lnSpc>
                <a:spcPct val="80000"/>
              </a:lnSpc>
              <a:buFont typeface="Arial" pitchFamily="34" charset="0"/>
              <a:buChar char="•"/>
            </a:pPr>
            <a:r>
              <a:rPr lang="en-US" altLang="zh-CN" sz="1800" dirty="0" err="1" smtClean="0">
                <a:solidFill>
                  <a:schemeClr val="tx2"/>
                </a:solidFill>
              </a:rPr>
              <a:t>Arran</a:t>
            </a:r>
            <a:r>
              <a:rPr lang="en-US" altLang="zh-CN" sz="1800" dirty="0" smtClean="0">
                <a:solidFill>
                  <a:schemeClr val="tx2"/>
                </a:solidFill>
              </a:rPr>
              <a:t> Fernandez gained A* in </a:t>
            </a:r>
            <a:r>
              <a:rPr lang="en-US" altLang="zh-CN" sz="1800" dirty="0" err="1" smtClean="0">
                <a:solidFill>
                  <a:schemeClr val="tx2"/>
                </a:solidFill>
              </a:rPr>
              <a:t>Maths</a:t>
            </a:r>
            <a:r>
              <a:rPr lang="en-US" altLang="zh-CN" sz="1800" dirty="0" smtClean="0">
                <a:solidFill>
                  <a:schemeClr val="tx2"/>
                </a:solidFill>
              </a:rPr>
              <a:t> at age 8 !</a:t>
            </a:r>
            <a:endParaRPr lang="en-GB" sz="1800" dirty="0" smtClean="0">
              <a:solidFill>
                <a:schemeClr val="tx2"/>
              </a:solidFill>
            </a:endParaRPr>
          </a:p>
          <a:p>
            <a:pPr marL="180975" indent="-180975"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Why Explore GCSE Attainment?</a:t>
            </a:r>
            <a:endParaRPr lang="en-GB" dirty="0" smtClean="0">
              <a:solidFill>
                <a:schemeClr val="bg1"/>
              </a:solidFill>
            </a:endParaRPr>
          </a:p>
        </p:txBody>
      </p:sp>
      <p:sp>
        <p:nvSpPr>
          <p:cNvPr id="6147" name="Subtitle 2"/>
          <p:cNvSpPr>
            <a:spLocks noGrp="1"/>
          </p:cNvSpPr>
          <p:nvPr>
            <p:ph type="subTitle" idx="1"/>
          </p:nvPr>
        </p:nvSpPr>
        <p:spPr>
          <a:xfrm>
            <a:off x="0" y="1500188"/>
            <a:ext cx="9144000" cy="5357812"/>
          </a:xfrm>
        </p:spPr>
        <p:txBody>
          <a:bodyPr/>
          <a:lstStyle/>
          <a:p>
            <a:pPr marL="361950" indent="-361950" algn="l">
              <a:lnSpc>
                <a:spcPct val="80000"/>
              </a:lnSpc>
              <a:buFont typeface="Arial" pitchFamily="34" charset="0"/>
              <a:buChar char="•"/>
            </a:pPr>
            <a:r>
              <a:rPr lang="en-GB" sz="1800" dirty="0" smtClean="0">
                <a:solidFill>
                  <a:schemeClr val="tx2"/>
                </a:solidFill>
              </a:rPr>
              <a:t>GCSEs are public examinations and mark the first major branching point in a young person’s educational career</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Poor GCSE attainment is a considerable obstacle which precludes young people from pursuing more advanced educational courses  </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Young people with low levels of GCSE attainment are usually more likely to leave education at the minimum school leaving age and their qualification level frequently disadvantages them in the labour market</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Low levels of qualifications are also likely to have a longer term impact on experiences in the adult labour market</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Therefore, we argue that gaps in GCSE attainment are sociologically important</a:t>
            </a:r>
          </a:p>
          <a:p>
            <a:pPr marL="180975" indent="-180975"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5968</TotalTime>
  <Words>2325</Words>
  <Application>Microsoft Office PowerPoint</Application>
  <PresentationFormat>On-screen Show (4:3)</PresentationFormat>
  <Paragraphs>661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How useful are microclasses?</vt:lpstr>
      <vt:lpstr>Microclass Analysis</vt:lpstr>
      <vt:lpstr>Microclass Analysis</vt:lpstr>
      <vt:lpstr>Microclass Analysis</vt:lpstr>
      <vt:lpstr>Microclass Reproduction</vt:lpstr>
      <vt:lpstr>Initial Appeal</vt:lpstr>
      <vt:lpstr>General Certificate of Education</vt:lpstr>
      <vt:lpstr>General Certificate of Education</vt:lpstr>
      <vt:lpstr>Why Explore GCSE Attainment?</vt:lpstr>
      <vt:lpstr>Youth Cohort Study of England and Wales</vt:lpstr>
      <vt:lpstr>Parental Occupations and Filial Attainment</vt:lpstr>
      <vt:lpstr>Slide 12</vt:lpstr>
      <vt:lpstr>Exploring parental influences at occupational unit group (OUG) level    National Statistics Socio-economic Classification (NS-SEC)</vt:lpstr>
      <vt:lpstr>Slide 14</vt:lpstr>
      <vt:lpstr>Slide 15</vt:lpstr>
      <vt:lpstr>Slide 16</vt:lpstr>
      <vt:lpstr>Slide 17</vt:lpstr>
      <vt:lpstr>Microclass Analyses</vt:lpstr>
      <vt:lpstr>Slide 19</vt:lpstr>
      <vt:lpstr>Slide 20</vt:lpstr>
      <vt:lpstr>Slide 21</vt:lpstr>
      <vt:lpstr>Slide 22</vt:lpstr>
      <vt:lpstr>Slide 23</vt:lpstr>
      <vt:lpstr>Slide 24</vt:lpstr>
      <vt:lpstr>Slide 25</vt:lpstr>
      <vt:lpstr>Slide 26</vt:lpstr>
      <vt:lpstr>Slide 27</vt:lpstr>
      <vt:lpstr>Sensitivity Analyses – Random effects models</vt:lpstr>
      <vt:lpstr>Sensitivity Analyses – Random effects models</vt:lpstr>
      <vt:lpstr>Conclusions</vt:lpstr>
      <vt:lpstr>Conclusions</vt:lpstr>
    </vt:vector>
  </TitlesOfParts>
  <Company>University of Stirling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useful are microclasses?   An analysis of detailed parental occupational differences and their effects on filial school attainment in Britain</dc:title>
  <dc:creator>vg1</dc:creator>
  <cp:lastModifiedBy>vg1</cp:lastModifiedBy>
  <cp:revision>439</cp:revision>
  <dcterms:created xsi:type="dcterms:W3CDTF">2011-08-18T15:49:42Z</dcterms:created>
  <dcterms:modified xsi:type="dcterms:W3CDTF">2011-09-01T17:07:14Z</dcterms:modified>
</cp:coreProperties>
</file>